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33"/>
  </p:notesMasterIdLst>
  <p:handoutMasterIdLst>
    <p:handoutMasterId r:id="rId34"/>
  </p:handoutMasterIdLst>
  <p:sldIdLst>
    <p:sldId id="1009" r:id="rId2"/>
    <p:sldId id="591" r:id="rId3"/>
    <p:sldId id="1014" r:id="rId4"/>
    <p:sldId id="788" r:id="rId5"/>
    <p:sldId id="1017" r:id="rId6"/>
    <p:sldId id="742" r:id="rId7"/>
    <p:sldId id="1018" r:id="rId8"/>
    <p:sldId id="1016" r:id="rId9"/>
    <p:sldId id="807" r:id="rId10"/>
    <p:sldId id="809" r:id="rId11"/>
    <p:sldId id="710" r:id="rId12"/>
    <p:sldId id="791" r:id="rId13"/>
    <p:sldId id="803" r:id="rId14"/>
    <p:sldId id="625" r:id="rId15"/>
    <p:sldId id="772" r:id="rId16"/>
    <p:sldId id="773" r:id="rId17"/>
    <p:sldId id="1019" r:id="rId18"/>
    <p:sldId id="795" r:id="rId19"/>
    <p:sldId id="796" r:id="rId20"/>
    <p:sldId id="629" r:id="rId21"/>
    <p:sldId id="1015" r:id="rId22"/>
    <p:sldId id="805" r:id="rId23"/>
    <p:sldId id="802" r:id="rId24"/>
    <p:sldId id="1020" r:id="rId25"/>
    <p:sldId id="1021" r:id="rId26"/>
    <p:sldId id="794" r:id="rId27"/>
    <p:sldId id="799" r:id="rId28"/>
    <p:sldId id="774" r:id="rId29"/>
    <p:sldId id="767" r:id="rId30"/>
    <p:sldId id="601" r:id="rId31"/>
    <p:sldId id="592" r:id="rId32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872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FFCC"/>
    <a:srgbClr val="FFCCFF"/>
    <a:srgbClr val="0000FF"/>
    <a:srgbClr val="CCFFFF"/>
    <a:srgbClr val="FF0000"/>
    <a:srgbClr val="02F6D9"/>
    <a:srgbClr val="EC9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0FE0CD-3121-4DA3-8088-CD905E659D25}" v="108" dt="2020-10-30T02:06:05.7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1" autoAdjust="0"/>
    <p:restoredTop sz="89014" autoAdjust="0"/>
  </p:normalViewPr>
  <p:slideViewPr>
    <p:cSldViewPr snapToGrid="0" showGuides="1">
      <p:cViewPr varScale="1">
        <p:scale>
          <a:sx n="109" d="100"/>
          <a:sy n="109" d="100"/>
        </p:scale>
        <p:origin x="360" y="192"/>
      </p:cViewPr>
      <p:guideLst>
        <p:guide orient="horz" pos="1872"/>
        <p:guide pos="3816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8536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wmf"/><Relationship Id="rId1" Type="http://schemas.openxmlformats.org/officeDocument/2006/relationships/image" Target="../media/image22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88928CA-6634-4F28-8EFB-F889CCCB4F4C}" type="datetime1">
              <a:rPr lang="en-US"/>
              <a:pPr>
                <a:defRPr/>
              </a:pPr>
              <a:t>3/27/21</a:t>
            </a:fld>
            <a:endParaRPr 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FFF652-52D6-4256-AB60-3207A6F9EF9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47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27T16:52:09.59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525 0 24575,'-39'45'0,"0"-1"0,13-18 0,-11 20 0,-1 1 0,12-16 0,17-17 0,-18 16 0,23-21 0,-4-1 0,4 0 0,-5 1 0,5-1 0,-4-3 0,4 2 0,-1-2 0,-2 3 0,2 1 0,0-1 0,-2 0 0,2 1 0,-3-1 0,-1 1 0,1-1 0,-1 0 0,1 1 0,0-1 0,-1 0 0,1 1 0,0-1 0,-1 0 0,1 1 0,3-1 0,-2 1 0,2-5 0,-3 4 0,3-4 0,-2 5 0,2-5 0,-3 4 0,3-3 0,-3-1 0,8 4 0,-8-4 0,3 1 0,1 3 0,-4-4 0,4 1 0,-1 2 0,-2-2 0,3-1 0,-1 3 0,2-9 0,3 1 0,0-7 0,0 0 0,0-5 0,0 7 0,0-2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27T16:52:15.90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494 0 24575,'-62'38'0,"41"-25"0,-46 29 0,42-15 0,9-17 0,-4 16 0,16-22 0,4 4 0,0 0 0,-3-4 0,2 3 0,-6-2 0,2 4 0,-3-1 0,-1 5 0,-5 6 0,-1 1 0,-5 10 0,1-10 0,-1 9 0,1-9 0,0 4 0,5-10 0,-4 3 0,9-7 0,0 3 0,1-5 0,4 1 0,-1-1 0,1 0 0,1-3 0,2 2 0,-3-3 0,4 4 0,0 0 0,0 0 0,-4 0 0,4 0 0,-8 0 0,7 1 0,-6-1 0,2 0 0,-3-3 0,4 2 0,0-6 0,4 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27T16:52:22.08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1243 24575,'0'-16'0,"0"6"0,0-11 0,0 7 0,0-4 0,0-6 0,4 4 0,1-9 0,5 9 0,0-10 0,0 5 0,0-6 0,0 1 0,0-1 0,6-6 0,0 5 0,6-11 0,-1 11 0,0-5 0,-1 12 0,0-4 0,-1 9 0,0-4 0,-4 5 0,2 0 0,-2 1 0,-1 4 0,3-4 0,-3 4 0,0 0 0,4-3 0,-4 3 0,4-1 0,1-2 0,0 6 0,-1-6 0,1 2 0,0-3 0,-1 3 0,6-3 0,-4 3 0,9-1 0,-9-1 0,10 1 0,-5-4 0,6 0 0,-1-1 0,1 6 0,-1-5 0,1 9 0,6-4 0,-5 4 0,11 0 0,-5 1 0,7-1 0,-7 0 0,5 5 0,-5-4 0,7 4 0,-7 0 0,5 1 0,-5 0 0,7 4 0,-1-4 0,1 5 0,6 0 0,-5-5 0,32 4 0,-27-4 0,28 5 0,-26 0 0,7 0 0,0 0 0,-7 0 0,5 0 0,-5 0 0,0 0 0,6 0 0,-13 0 0,12 5 0,-5 2 0,0 5 0,6-1 0,-6 1 0,7 0 0,0 0 0,17 1 0,-13-1 0,29 2 0,-13 5 0,-6-5 0,8 5 0,-19-6 0,14-1 0,1 1 0,0 0 0,-1 0 0,1 0 0,-1 0 0,1 0 0,-1-6 0,-7 4 0,6-4 0,-6 6 0,-1-1 0,-1 1 0,-8-1 0,1 0 0,-1-5 0,8 4 0,-6-5 0,5 2 0,-6 2 0,-1-3 0,0 5 0,0-5 0,0 3 0,-7-8 0,6 3 0,-13 0 0,12-4 0,-12 4 0,7-5 0,6 0 0,-10 0 0,10 0 0,-15 0 0,8 0 0,-6-5 0,5-1 0,-6-5 0,-7-4 0,5 3 0,-11-3 0,5 4 0,-7 1 0,1-5 0,0 4 0,-6-4 0,4 1 0,-9 3 0,4-7 0,0 7 0,-4-7 0,4 4 0,0-6 0,1 1 0,1-1 0,-2 5 0,-6-3 0,6 3 0,-4 0 0,4-3 0,-10 3 0,4 1 0,-4 0 0,5 1 0,-5 3 0,4-3 0,-9 4 0,4 0 0,-4 1 0,3 0 0,-3 3 0,3-3 0,-3 4 0,-1-5 0,0 5 0,1-4 0,-1 3 0,1 1 0,-1-4 0,0 7 0,-7-2 0,-5 3 0,-10 0 0,1 0 0,0 0 0,5 0 0,-1 0 0,-4 0 0,4 0 0,-4 3 0,0-2 0,-1 3 0,0-4 0,-4 4 0,4-3 0,-4 3 0,-1-4 0,1 0 0,3 0 0,-2 0 0,7 0 0,-7 0 0,3 0 0,0 0 0,-4 5 0,4-4 0,0 3 0,-3-4 0,7 0 0,-3 0 0,5 0 0,-1 3 0,1-2 0,0 3 0,0-4 0,0 0 0,-1 0 0,1 0 0,0 0 0,10 0 0,0 0 0,14 0 0,-7 0 0,9 0 0,-4 0 0,0 0 0,3 0 0,-3 0 0,0 0 0,-1 0 0,0 0 0,-3 0 0,3 0 0,-5 0 0,1 0 0,-1 0 0,0 0 0,1 0 0,-1 0 0,5 0 0,-3 0 0,3 0 0,-5 0 0,0 0 0,1 0 0,-1 0 0,0 0 0,0 0 0,1 0 0,-1 0 0,5 0 0,-4 0 0,4 0 0,-4 0 0,-1 0 0,1 0 0,-1 0 0,0 0 0,1 0 0,-1 4 0,1-3 0,-1 6 0,0-2 0,0-1 0,0 0 0,0-4 0,-1 0 0,1 0 0,-4 3 0,3-2 0,-2 3 0,3-4 0,0 0 0,-7 0 0,1 3 0,-9 2 0,3 3 0,-4 0 0,0 0 0,0 0 0,3 0 0,-2 0 0,6 0 0,-6 1 0,6-1 0,-3 0 0,1 1 0,2-1 0,-7 1 0,7 4 0,-6-4 0,6 4 0,-3-4 0,0-1 0,3 0 0,-2 1 0,-1-1 0,3 1 0,-3-1 0,1 0 0,2 0 0,-7 0 0,7 0 0,-2 0 0,-1 1 0,3-1 0,-6 0 0,6 0 0,-3 1 0,0-1 0,3 1 0,-2-1 0,3 0 0,0 1 0,0-1 0,0 0 0,-4-3 0,3 2 0,-2-3 0,3 4 0,0 0 0,-4-4 0,4 3 0,-4-3 0,1 4 0,2 0 0,-3-4 0,4 0 0</inkml:trace>
</inkml:ink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8.png>
</file>

<file path=ppt/media/image180.png>
</file>

<file path=ppt/media/image19.png>
</file>

<file path=ppt/media/image190.png>
</file>

<file path=ppt/media/image20.png>
</file>

<file path=ppt/media/image21.png>
</file>

<file path=ppt/media/image210.png>
</file>

<file path=ppt/media/image22.png>
</file>

<file path=ppt/media/image22.wmf>
</file>

<file path=ppt/media/image23.png>
</file>

<file path=ppt/media/image23.wmf>
</file>

<file path=ppt/media/image24.png>
</file>

<file path=ppt/media/image25.png>
</file>

<file path=ppt/media/image260.png>
</file>

<file path=ppt/media/image27.png>
</file>

<file path=ppt/media/image270.png>
</file>

<file path=ppt/media/image271.png>
</file>

<file path=ppt/media/image28.png>
</file>

<file path=ppt/media/image280.png>
</file>

<file path=ppt/media/image281.png>
</file>

<file path=ppt/media/image29.png>
</file>

<file path=ppt/media/image290.png>
</file>

<file path=ppt/media/image3.png>
</file>

<file path=ppt/media/image30.png>
</file>

<file path=ppt/media/image31.png>
</file>

<file path=ppt/media/image310.png>
</file>

<file path=ppt/media/image5.png>
</file>

<file path=ppt/media/image6.png>
</file>

<file path=ppt/media/image7.png>
</file>

<file path=ppt/media/image70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325071-32EE-4A93-980C-5A1A144375BC}" type="datetime1">
              <a:rPr lang="en-US"/>
              <a:pPr>
                <a:defRPr/>
              </a:pPr>
              <a:t>3/27/21</a:t>
            </a:fld>
            <a:endParaRPr lang="en-US"/>
          </a:p>
        </p:txBody>
      </p:sp>
      <p:sp>
        <p:nvSpPr>
          <p:cNvPr id="911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0"/>
            <a:ext cx="5851525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E687F4F-F059-432C-A1F8-B98095E8E93B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1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8507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ABB1E34-FDCA-4DA0-A135-D730A4D9E11A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3/27/21</a:t>
            </a:fld>
            <a:endParaRPr lang="en-US" altLang="en-US" sz="1300"/>
          </a:p>
        </p:txBody>
      </p:sp>
      <p:sp>
        <p:nvSpPr>
          <p:cNvPr id="12185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2186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6E10345-CB08-4974-8D67-32EDF37369AD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18</a:t>
            </a:fld>
            <a:endParaRPr lang="en-US" altLang="en-US" sz="1300"/>
          </a:p>
        </p:txBody>
      </p:sp>
      <p:sp>
        <p:nvSpPr>
          <p:cNvPr id="1218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218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 lIns="99035" tIns="49517" rIns="99035" bIns="49517"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8303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FE4A5A6-446C-43E2-B76E-5B33E1C22D87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3/27/21</a:t>
            </a:fld>
            <a:endParaRPr lang="en-US" altLang="en-US" sz="1300"/>
          </a:p>
        </p:txBody>
      </p:sp>
      <p:sp>
        <p:nvSpPr>
          <p:cNvPr id="12697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2698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C04D2B5-EAF4-444F-9968-5073C66B6AF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19</a:t>
            </a:fld>
            <a:endParaRPr lang="en-US" altLang="en-US" sz="1300"/>
          </a:p>
        </p:txBody>
      </p:sp>
      <p:sp>
        <p:nvSpPr>
          <p:cNvPr id="1269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269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52652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B78B8F10-AF10-4C89-810B-65A3A1DC19E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3/27/21</a:t>
            </a:fld>
            <a:endParaRPr lang="en-US" altLang="en-US" sz="1300"/>
          </a:p>
        </p:txBody>
      </p:sp>
      <p:sp>
        <p:nvSpPr>
          <p:cNvPr id="13005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3005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6600CA0A-8DDA-43EC-81B9-40E3D443CDF0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20</a:t>
            </a:fld>
            <a:endParaRPr lang="en-US" altLang="en-US" sz="1300"/>
          </a:p>
        </p:txBody>
      </p:sp>
      <p:sp>
        <p:nvSpPr>
          <p:cNvPr id="1300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3005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7501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14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3/27/21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22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4928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3/27/21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23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1541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0C1AB0E-28F4-456F-A184-067C79061303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3/27/21</a:t>
            </a:fld>
            <a:endParaRPr lang="en-US" altLang="en-US" sz="1300"/>
          </a:p>
        </p:txBody>
      </p:sp>
      <p:sp>
        <p:nvSpPr>
          <p:cNvPr id="13926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3926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A843B90-E53E-4630-A674-FA20D79D321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26</a:t>
            </a:fld>
            <a:endParaRPr lang="en-US" altLang="en-US" sz="1300"/>
          </a:p>
        </p:txBody>
      </p:sp>
      <p:sp>
        <p:nvSpPr>
          <p:cNvPr id="13926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4B28E199-87DA-43AD-96BE-C007BE19E0E0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26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3927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3927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3927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3927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799012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3927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/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9888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30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860828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848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3/27/21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7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7765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3/27/21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8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31112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3/27/21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9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3459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3/27/21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11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92859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3/27/21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12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0201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1AEA13C-E2DD-44A1-830B-128E8B8B04E3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3/27/21</a:t>
            </a:fld>
            <a:endParaRPr lang="en-US" altLang="en-US" sz="1300"/>
          </a:p>
        </p:txBody>
      </p:sp>
      <p:sp>
        <p:nvSpPr>
          <p:cNvPr id="11469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1469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4545521-6950-44F7-9E31-2597C7A27219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14</a:t>
            </a:fld>
            <a:endParaRPr lang="en-US" altLang="en-US" sz="1300"/>
          </a:p>
        </p:txBody>
      </p:sp>
      <p:sp>
        <p:nvSpPr>
          <p:cNvPr id="1146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146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53672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1AEA13C-E2DD-44A1-830B-128E8B8B04E3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3/27/21</a:t>
            </a:fld>
            <a:endParaRPr lang="en-US" altLang="en-US" sz="1300"/>
          </a:p>
        </p:txBody>
      </p:sp>
      <p:sp>
        <p:nvSpPr>
          <p:cNvPr id="11469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1469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4545521-6950-44F7-9E31-2597C7A27219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15</a:t>
            </a:fld>
            <a:endParaRPr lang="en-US" altLang="en-US" sz="1300"/>
          </a:p>
        </p:txBody>
      </p:sp>
      <p:sp>
        <p:nvSpPr>
          <p:cNvPr id="1146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146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572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6273C-1F2F-431C-BD1C-8546A1EE5701}" type="datetime1">
              <a:rPr lang="en-US"/>
              <a:pPr>
                <a:defRPr/>
              </a:pPr>
              <a:t>3/27/21</a:t>
            </a:fld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2AF0-3F4E-4C7F-A3D1-E59385A618C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9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E378D-2C51-41A9-9CFC-B518BF0268F9}" type="datetime1">
              <a:rPr lang="en-US"/>
              <a:pPr>
                <a:defRPr/>
              </a:pPr>
              <a:t>3/27/21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49DABF-7902-413D-B4B9-3F3633F3E25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493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F32241-6740-49EA-AE42-455120AF158B}" type="datetime1">
              <a:rPr lang="en-US"/>
              <a:pPr>
                <a:defRPr/>
              </a:pPr>
              <a:t>3/27/21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9758C-9635-4B51-971E-0EBA745E228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676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9AF81-86C8-42BE-9FE7-8344B2A8D9CC}" type="datetime1">
              <a:rPr lang="en-US"/>
              <a:pPr>
                <a:defRPr/>
              </a:pPr>
              <a:t>3/27/21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8934D-7EC5-4767-94BA-6AA41C7401E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10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0A02-5BF8-49EE-ACB8-4FCBBE7AAC2D}" type="datetime1">
              <a:rPr lang="en-US"/>
              <a:pPr>
                <a:defRPr/>
              </a:pPr>
              <a:t>3/27/21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7237-B055-4510-921E-0537365C473F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26DCD2-7BB4-46F5-8D0E-79586276701E}" type="datetime1">
              <a:rPr lang="en-US"/>
              <a:pPr>
                <a:defRPr/>
              </a:pPr>
              <a:t>3/27/21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31635-4FA1-4FE9-9842-F993DD48D53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18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71FFC-C336-4731-B7DB-BD9DFC5634B0}" type="datetime1">
              <a:rPr lang="en-US"/>
              <a:pPr>
                <a:defRPr/>
              </a:pPr>
              <a:t>3/27/21</a:t>
            </a:fld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96C21-4B9F-4129-9CE0-7BA49FFB824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88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1DA6C-CB3E-4F55-BF7C-F65BC845CBC9}" type="datetime1">
              <a:rPr lang="en-US"/>
              <a:pPr>
                <a:defRPr/>
              </a:pPr>
              <a:t>3/27/21</a:t>
            </a:fld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BC885-442D-4533-A036-89E169523CA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A66FA-166B-454F-AF3E-C6BD5A86277D}" type="datetime1">
              <a:rPr lang="en-US"/>
              <a:pPr>
                <a:defRPr/>
              </a:pPr>
              <a:t>3/27/21</a:t>
            </a:fld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A6FC6-FE3D-4F44-AA45-B28E60E0E1E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262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FC622C-CAF7-43CD-8B73-AFAE8D85458C}" type="datetime1">
              <a:rPr lang="en-US"/>
              <a:pPr>
                <a:defRPr/>
              </a:pPr>
              <a:t>3/27/21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04E54-6371-4D36-BCD1-5A684FF0EC6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715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84D76-0910-4B1A-A748-C610C65F09D1}" type="datetime1">
              <a:rPr lang="en-US"/>
              <a:pPr>
                <a:defRPr/>
              </a:pPr>
              <a:t>3/27/21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BE311-231C-44B9-8789-693B6D40C0E9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86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32D4F0DF-62AB-489C-ADD9-BC5D8394659D}" type="datetime1">
              <a:rPr lang="en-US"/>
              <a:pPr>
                <a:defRPr/>
              </a:pPr>
              <a:t>3/27/21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 altLang="en-US"/>
              <a:t>http://AmirHerzberg.com</a:t>
            </a: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50696B61-880C-40B0-92F8-D00C8B9FE61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2" r:id="rId10"/>
    <p:sldLayoutId id="2147483733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23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22.wmf"/><Relationship Id="rId4" Type="http://schemas.openxmlformats.org/officeDocument/2006/relationships/oleObject" Target="../embeddings/oleObject1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4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10.png"/><Relationship Id="rId4" Type="http://schemas.openxmlformats.org/officeDocument/2006/relationships/image" Target="../media/image14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80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190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7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90.png"/><Relationship Id="rId4" Type="http://schemas.openxmlformats.org/officeDocument/2006/relationships/image" Target="../media/image180.png"/><Relationship Id="rId9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60.png"/><Relationship Id="rId7" Type="http://schemas.openxmlformats.org/officeDocument/2006/relationships/image" Target="../media/image310.png"/><Relationship Id="rId2" Type="http://schemas.openxmlformats.org/officeDocument/2006/relationships/image" Target="../media/image28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0.png"/><Relationship Id="rId5" Type="http://schemas.openxmlformats.org/officeDocument/2006/relationships/image" Target="../media/image280.png"/><Relationship Id="rId4" Type="http://schemas.openxmlformats.org/officeDocument/2006/relationships/image" Target="../media/image27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png"/><Relationship Id="rId7" Type="http://schemas.openxmlformats.org/officeDocument/2006/relationships/customXml" Target="../ink/ink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8.emf"/><Relationship Id="rId5" Type="http://schemas.openxmlformats.org/officeDocument/2006/relationships/customXml" Target="../ink/ink1.xml"/><Relationship Id="rId10" Type="http://schemas.openxmlformats.org/officeDocument/2006/relationships/image" Target="../media/image7.png"/><Relationship Id="rId4" Type="http://schemas.openxmlformats.org/officeDocument/2006/relationships/image" Target="../media/image4.emf"/><Relationship Id="rId9" Type="http://schemas.openxmlformats.org/officeDocument/2006/relationships/customXml" Target="../ink/ink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8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(aka: Introduction to Cybersecurity)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11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Cryptography–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From Textbook Slides by Prof. Amir Herzberg</a:t>
            </a:r>
          </a:p>
          <a:p>
            <a:pPr defTabSz="914400" hangingPunct="1"/>
            <a:r>
              <a:rPr lang="en-US" sz="1800" kern="0" dirty="0"/>
              <a:t>UConn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2706235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AE9B8-8667-4F6B-B05B-C7B5FF849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400" dirty="0" err="1"/>
              <a:t>ElGamal</a:t>
            </a:r>
            <a:r>
              <a:rPr lang="en-US" altLang="en-US" sz="4400" dirty="0"/>
              <a:t> Public Key Encryption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EEBA0-DD8D-4EBE-826D-DF4C45F15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/>
              <a:t>Encryption: </a:t>
            </a:r>
          </a:p>
          <a:p>
            <a:endParaRPr lang="en-US" sz="2600" dirty="0"/>
          </a:p>
          <a:p>
            <a:r>
              <a:rPr lang="en-US" sz="2600" dirty="0"/>
              <a:t>Decryption:</a:t>
            </a:r>
          </a:p>
          <a:p>
            <a:endParaRPr lang="en-US" sz="2600" dirty="0"/>
          </a:p>
          <a:p>
            <a:r>
              <a:rPr lang="en-US" sz="2600" dirty="0"/>
              <a:t>Correctness: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DF9D75-62B2-4F34-97EB-81FB928F9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10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22F8D5-F66D-184B-BCC9-EADDD933E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258" y="1547018"/>
            <a:ext cx="6477665" cy="6180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B9A070-2FE5-7049-8FBD-46A24BB01C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346" y="2509713"/>
            <a:ext cx="4122116" cy="5978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E0C7FE-951E-D949-AECC-D04D88B9F9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823" y="3640137"/>
            <a:ext cx="8714308" cy="183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1236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err="1"/>
              <a:t>ElGamal</a:t>
            </a:r>
            <a:r>
              <a:rPr lang="en-US" altLang="en-US" sz="4000" dirty="0"/>
              <a:t> Public Key Cryptosystem </a:t>
            </a:r>
            <a:endParaRPr lang="en-US" altLang="en-US" sz="3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386875" y="1022417"/>
                <a:ext cx="8229600" cy="4827398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600" dirty="0"/>
                  <a:t>Problem: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  mod p </a:t>
                </a:r>
                <a:r>
                  <a:rPr lang="en-US" altLang="en-US" sz="2600" dirty="0"/>
                  <a:t>may leak bit(s)… </a:t>
                </a:r>
              </a:p>
              <a:p>
                <a:pPr eaLnBrk="1" hangingPunct="1"/>
                <a:r>
                  <a:rPr lang="en-US" altLang="en-US" sz="2600" dirty="0"/>
                  <a:t>`Classical’ DH solution: securely derive a key: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𝑚𝑜𝑑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endParaRPr lang="en-US" altLang="en-US" sz="2600" dirty="0"/>
              </a:p>
              <a:p>
                <a:pPr eaLnBrk="1" hangingPunct="1"/>
                <a:r>
                  <a:rPr lang="en-US" altLang="en-US" sz="2600" dirty="0"/>
                  <a:t>El-Gamal’s solution: use a group where DDH believed to hold</a:t>
                </a:r>
              </a:p>
              <a:p>
                <a:pPr lvl="2" eaLnBrk="1" hangingPunct="1"/>
                <a:r>
                  <a:rPr lang="en-US" altLang="en-US" sz="2600" dirty="0"/>
                  <a:t>Note: message must be encoded as member of the group!</a:t>
                </a:r>
              </a:p>
              <a:p>
                <a:pPr lvl="2" eaLnBrk="1" hangingPunct="1"/>
                <a:r>
                  <a:rPr lang="en-US" altLang="en-US" sz="2600" dirty="0"/>
                  <a:t>So why use it? Some special properties… </a:t>
                </a:r>
              </a:p>
            </p:txBody>
          </p:sp>
        </mc:Choice>
        <mc:Fallback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6875" y="1022417"/>
                <a:ext cx="8229600" cy="4827398"/>
              </a:xfrm>
              <a:blipFill>
                <a:blip r:embed="rId3"/>
                <a:stretch>
                  <a:fillRect l="-462" t="-787" r="-16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1603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err="1"/>
              <a:t>ElGamal</a:t>
            </a:r>
            <a:r>
              <a:rPr lang="en-US" altLang="en-US" sz="4000" dirty="0"/>
              <a:t> PKC: homomorphism</a:t>
            </a:r>
            <a:endParaRPr lang="en-US" altLang="en-US" sz="3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445591" y="1062362"/>
                <a:ext cx="8229600" cy="4981575"/>
              </a:xfrm>
            </p:spPr>
            <p:txBody>
              <a:bodyPr/>
              <a:lstStyle/>
              <a:p>
                <a:pPr marL="342900" lvl="1" indent="-342900" eaLnBrk="1" hangingPunct="1"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600" dirty="0"/>
                  <a:t>Multiplying two ciphertexts produces a ciphertext of the multiplication of the two plaintexts.</a:t>
                </a:r>
              </a:p>
              <a:p>
                <a:pPr marL="342900" lvl="1" indent="-342900" eaLnBrk="1" hangingPunct="1"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600" dirty="0"/>
                  <a:t>Given two ciphertexts:</a:t>
                </a:r>
              </a:p>
              <a:p>
                <a:pPr marL="695325" lvl="2" indent="-342900" eaLnBrk="1" hangingPunct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=(</m:t>
                    </m:r>
                    <m:sSup>
                      <m:sSup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sz="1800" b="0" i="1" baseline="30000" dirty="0" smtClean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m:rPr>
                        <m:nor/>
                      </m:rPr>
                      <a:rPr lang="en-US" altLang="en-US" b="0" i="1" dirty="0" smtClean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∗ 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sz="200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dirty="0"/>
                  <a:t> </a:t>
                </a:r>
              </a:p>
              <a:p>
                <a:pPr marL="695325" lvl="2" indent="-342900" eaLnBrk="1" hangingPunct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en-US" dirty="0"/>
                  <a:t> </a:t>
                </a:r>
                <a14:m>
                  <m:oMath xmlns:m="http://schemas.openxmlformats.org/officeDocument/2006/math">
                    <m:r>
                      <a:rPr lang="en-US" altLang="en-US" i="1">
                        <a:latin typeface="Cambria Math" panose="02040503050406030204" pitchFamily="18" charset="0"/>
                      </a:rPr>
                      <m:t>=(</m:t>
                    </m:r>
                    <m:sSup>
                      <m:sSup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sz="1400" i="1" baseline="30000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∗ </m:t>
                    </m:r>
                    <m:sSup>
                      <m:sSupPr>
                        <m:ctrlPr>
                          <a:rPr lang="en-US" sz="1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1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sz="1600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dirty="0"/>
                  <a:t> </a:t>
                </a:r>
              </a:p>
              <a:p>
                <a:pPr marL="342900" lvl="2" indent="-342900" eaLnBrk="1" hangingPunct="1"/>
                <a14:m>
                  <m:oMath xmlns:m="http://schemas.openxmlformats.org/officeDocument/2006/math">
                    <m:r>
                      <a:rPr lang="en-US" altLang="en-US" sz="2400" i="1" dirty="0" smtClean="0">
                        <a:latin typeface="Cambria Math" panose="02040503050406030204" pitchFamily="18" charset="0"/>
                      </a:rPr>
                      <m:t>𝑀𝑢𝑙𝑡</m:t>
                    </m:r>
                    <m:d>
                      <m:dPr>
                        <m:ctrlPr>
                          <a:rPr lang="en-US" alt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altLang="en-US" sz="240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en-US" sz="240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en-US" sz="2400" b="0" i="1" dirty="0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r>
                          <a:rPr lang="en-US" altLang="en-US" sz="2400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d>
                          <m:dPr>
                            <m:ctrlPr>
                              <a:rPr lang="en-US" alt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en-US" sz="2400" b="0" i="1" dirty="0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en-US" alt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sz="2400" i="1" dirty="0">
                  <a:latin typeface="Cambria Math" panose="02040503050406030204" pitchFamily="18" charset="0"/>
                </a:endParaRPr>
              </a:p>
              <a:p>
                <a:pPr marL="342900" lvl="2" indent="-342900" eaLnBrk="1" hangingPunct="1"/>
                <a:r>
                  <a:rPr lang="en-US" altLang="en-US" sz="2400" dirty="0"/>
                  <a:t>Homomorphism: </a:t>
                </a:r>
                <a:endParaRPr lang="en-US" altLang="en-US" i="1" dirty="0">
                  <a:latin typeface="Cambria Math" panose="02040503050406030204" pitchFamily="18" charset="0"/>
                </a:endParaRPr>
              </a:p>
              <a:p>
                <a:pPr marL="342900" lvl="2" indent="-342900" eaLnBrk="1" hangingPunct="1"/>
                <a14:m>
                  <m:oMath xmlns:m="http://schemas.openxmlformats.org/officeDocument/2006/math">
                    <m:r>
                      <a:rPr lang="en-US" alt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en-US" i="1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sz="1800" i="1" baseline="30000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∗ 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US" sz="200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dirty="0"/>
                  <a:t> =</a:t>
                </a:r>
                <a:br>
                  <a:rPr lang="en-US" altLang="en-US" dirty="0"/>
                </a:br>
                <a:r>
                  <a:rPr lang="en-US" altLang="en-US" dirty="0"/>
                  <a:t>		  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dirty="0"/>
              </a:p>
              <a:p>
                <a:pPr eaLnBrk="1" hangingPunct="1"/>
                <a:r>
                  <a:rPr lang="en-US" altLang="en-US" sz="2200" dirty="0">
                    <a:sym typeface="Wingdings" panose="05000000000000000000" pitchFamily="2" charset="2"/>
                  </a:rPr>
                  <a:t> 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2200" dirty="0">
                    <a:sym typeface="Wingdings" panose="05000000000000000000" pitchFamily="2" charset="2"/>
                  </a:rPr>
                  <a:t>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en-US" sz="22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sz="2200" dirty="0"/>
              </a:p>
            </p:txBody>
          </p:sp>
        </mc:Choice>
        <mc:Fallback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5591" y="1062362"/>
                <a:ext cx="8229600" cy="4981575"/>
              </a:xfrm>
              <a:blipFill>
                <a:blip r:embed="rId3"/>
                <a:stretch>
                  <a:fillRect l="-462" t="-1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8566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Fully-homomorphic Encryption? 	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971550"/>
                <a:ext cx="8555770" cy="5729288"/>
              </a:xfrm>
            </p:spPr>
            <p:txBody>
              <a:bodyPr/>
              <a:lstStyle/>
              <a:p>
                <a:r>
                  <a:rPr lang="en-US" sz="2600" dirty="0"/>
                  <a:t>We discussed multiplicative-homomorphism:</a:t>
                </a:r>
              </a:p>
              <a:p>
                <a:pPr marL="695325" lvl="2" indent="-342900" eaLnBrk="1" hangingPunct="1"/>
                <a:r>
                  <a:rPr lang="en-US" altLang="en-US" dirty="0"/>
                  <a:t>Given: two </a:t>
                </a:r>
                <a:r>
                  <a:rPr lang="en-US" altLang="en-US" dirty="0" err="1"/>
                  <a:t>ciphertexts</a:t>
                </a:r>
                <a:r>
                  <a:rPr lang="en-US" alt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en-US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dirty="0"/>
              </a:p>
              <a:p>
                <a:pPr lvl="1" eaLnBrk="1" hangingPunct="1"/>
                <a:r>
                  <a:rPr lang="en-US" altLang="en-US" sz="2200" dirty="0"/>
                  <a:t>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pPr eaLnBrk="1" hangingPunct="1"/>
                <a:r>
                  <a:rPr lang="en-US" sz="2600" dirty="0"/>
                  <a:t>Alternative forms of homomorphism….</a:t>
                </a:r>
              </a:p>
              <a:p>
                <a:pPr lvl="1" eaLnBrk="1" hangingPunct="1"/>
                <a:r>
                  <a:rPr lang="en-US" sz="2400" dirty="0"/>
                  <a:t>Additive-homomorphism: </a:t>
                </a:r>
                <a:r>
                  <a:rPr lang="en-US" altLang="en-US" sz="2400" dirty="0">
                    <a:solidFill>
                      <a:srgbClr val="000000"/>
                    </a:solidFill>
                    <a:ea typeface="+mn-ea"/>
                  </a:rPr>
                  <a:t>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+</m:t>
                        </m:r>
                        <m:sSub>
                          <m:sSubPr>
                            <m:ctrlPr>
                              <a:rPr lang="en-US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sz="2400" dirty="0">
                  <a:solidFill>
                    <a:srgbClr val="000000"/>
                  </a:solidFill>
                  <a:ea typeface="+mn-ea"/>
                </a:endParaRPr>
              </a:p>
              <a:p>
                <a:pPr lvl="1" eaLnBrk="1" hangingPunct="1"/>
                <a:r>
                  <a:rPr lang="en-US" sz="2400" dirty="0"/>
                  <a:t>Fully-homomorphic: both!</a:t>
                </a:r>
              </a:p>
              <a:p>
                <a:pPr eaLnBrk="1" hangingPunct="1"/>
                <a:r>
                  <a:rPr lang="en-US" sz="2600" dirty="0"/>
                  <a:t>Fully-homomorphic encryption:</a:t>
                </a:r>
              </a:p>
              <a:p>
                <a:pPr lvl="1" eaLnBrk="1" hangingPunct="1"/>
                <a:r>
                  <a:rPr lang="en-US" sz="2400" dirty="0"/>
                  <a:t>Allows computing arbitrary function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</a:rPr>
                              <m:t>𝑓</m:t>
                            </m:r>
                            <m:r>
                              <a:rPr lang="en-US" altLang="en-US" sz="24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</a:rPr>
                              <m:t>(</m:t>
                            </m:r>
                            <m:r>
                              <a:rPr lang="en-US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)</m:t>
                    </m:r>
                  </m:oMath>
                </a14:m>
                <a:endParaRPr lang="en-US" sz="2400" dirty="0"/>
              </a:p>
              <a:p>
                <a:pPr lvl="2" eaLnBrk="1" hangingPunct="1"/>
                <a:r>
                  <a:rPr lang="en-US" dirty="0"/>
                  <a:t>Given only encrypted values: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en-US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pPr lvl="2" eaLnBrk="1" hangingPunct="1"/>
                <a:r>
                  <a:rPr lang="en-US" dirty="0"/>
                  <a:t>Important… allows computing on encrypted data!!</a:t>
                </a:r>
              </a:p>
              <a:p>
                <a:pPr lvl="2" eaLnBrk="1" hangingPunct="1"/>
                <a:r>
                  <a:rPr lang="en-US" dirty="0"/>
                  <a:t>Several designs, high overhead; huge research effort to reduce this overhead. 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971550"/>
                <a:ext cx="8555770" cy="5729288"/>
              </a:xfrm>
              <a:blipFill>
                <a:blip r:embed="rId2"/>
                <a:stretch>
                  <a:fillRect l="-296" t="-8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8588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9B4E68-1B66-42AD-BD20-81E7CA5FFC34}" type="slidenum">
              <a:rPr lang="he-IL" altLang="en-US"/>
              <a:pPr>
                <a:defRPr/>
              </a:pPr>
              <a:t>14</a:t>
            </a:fld>
            <a:endParaRPr lang="en-US" altLang="en-US"/>
          </a:p>
        </p:txBody>
      </p:sp>
      <p:sp>
        <p:nvSpPr>
          <p:cNvPr id="1421314" name="AutoShape 2"/>
          <p:cNvSpPr>
            <a:spLocks noChangeArrowheads="1"/>
          </p:cNvSpPr>
          <p:nvPr/>
        </p:nvSpPr>
        <p:spPr bwMode="auto">
          <a:xfrm>
            <a:off x="6831013" y="336550"/>
            <a:ext cx="2151062" cy="1531938"/>
          </a:xfrm>
          <a:prstGeom prst="ellipseRibbon">
            <a:avLst>
              <a:gd name="adj1" fmla="val 25000"/>
              <a:gd name="adj2" fmla="val 50000"/>
              <a:gd name="adj3" fmla="val 12500"/>
            </a:avLst>
          </a:prstGeom>
          <a:solidFill>
            <a:srgbClr val="FFCCFF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2002</a:t>
            </a:r>
            <a:br>
              <a:rPr lang="en-US" altLang="en-US" sz="2000"/>
            </a:br>
            <a:r>
              <a:rPr lang="en-US" altLang="en-US" sz="2000"/>
              <a:t>Turing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Award</a:t>
            </a:r>
          </a:p>
        </p:txBody>
      </p:sp>
      <p:sp>
        <p:nvSpPr>
          <p:cNvPr id="25606" name="Rectangle 3"/>
          <p:cNvSpPr>
            <a:spLocks noGrp="1" noChangeArrowheads="1"/>
          </p:cNvSpPr>
          <p:nvPr>
            <p:ph type="title"/>
          </p:nvPr>
        </p:nvSpPr>
        <p:spPr>
          <a:xfrm>
            <a:off x="631825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RSA Public Key Encryption</a:t>
            </a:r>
          </a:p>
        </p:txBody>
      </p:sp>
      <p:sp>
        <p:nvSpPr>
          <p:cNvPr id="25607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30213" y="1344614"/>
            <a:ext cx="8388350" cy="501015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100" dirty="0"/>
              <a:t>First proposed – and still widely used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100" dirty="0"/>
              <a:t>Not really covered in this course – take crypto!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Select two </a:t>
            </a:r>
            <a:r>
              <a:rPr lang="en-US" altLang="en-US" sz="2400" dirty="0">
                <a:solidFill>
                  <a:srgbClr val="008080"/>
                </a:solidFill>
              </a:rPr>
              <a:t>large primes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p,q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000" dirty="0"/>
              <a:t>; let </a:t>
            </a:r>
            <a:r>
              <a:rPr lang="en-US" altLang="en-US" sz="20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n=</a:t>
            </a:r>
            <a:r>
              <a:rPr lang="en-US" altLang="en-US" sz="20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pq</a:t>
            </a:r>
            <a:endParaRPr lang="en-US" altLang="en-US" sz="2000" i="1" dirty="0">
              <a:solidFill>
                <a:srgbClr val="008080"/>
              </a:solidFill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Select prime </a:t>
            </a:r>
            <a:r>
              <a:rPr lang="en-US" altLang="en-US" sz="28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dirty="0"/>
              <a:t> </a:t>
            </a:r>
            <a:r>
              <a:rPr lang="en-US" altLang="en-US" sz="2400" dirty="0"/>
              <a:t>(public key: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&lt;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n,e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&gt;</a:t>
            </a:r>
            <a:r>
              <a:rPr lang="en-US" altLang="en-US" sz="2400" dirty="0"/>
              <a:t>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/>
              <a:t>Or co-prime with </a:t>
            </a:r>
            <a:r>
              <a:rPr lang="en-US" altLang="en-US" sz="20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Φ(n) =(p-1)(q-1)</a:t>
            </a:r>
            <a:endParaRPr lang="en-US" altLang="en-US" sz="2000" dirty="0"/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Let private key be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d=e</a:t>
            </a:r>
            <a:r>
              <a:rPr lang="en-US" altLang="en-US" sz="2400" i="1" baseline="300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-1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Φ(n) </a:t>
            </a:r>
            <a:r>
              <a:rPr lang="en-US" altLang="en-US" sz="2400" dirty="0"/>
              <a:t>(i.e.,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=1 mod Φ(n)</a:t>
            </a:r>
            <a:r>
              <a:rPr lang="en-US" altLang="en-US" sz="2400" dirty="0"/>
              <a:t>)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Encryption: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RSA.E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m)=m</a:t>
            </a:r>
            <a:r>
              <a:rPr lang="en-US" altLang="en-US" sz="2800" i="1" baseline="300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Decryption: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RSA.D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c)=c</a:t>
            </a:r>
            <a:r>
              <a:rPr lang="en-US" altLang="en-US" sz="2800" i="1" baseline="300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n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Correctness: 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m))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= (m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 =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 = m mod n</a:t>
            </a:r>
            <a:endParaRPr lang="en-US" altLang="en-US" sz="3200" i="1" dirty="0">
              <a:latin typeface="Times New Roman" pitchFamily="18" charset="0"/>
              <a:cs typeface="Times New Roman" pitchFamily="18" charset="0"/>
            </a:endParaRP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000" dirty="0"/>
              <a:t>Intuitively: </a:t>
            </a:r>
            <a:r>
              <a:rPr lang="en-US" altLang="en-US" sz="20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0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=1 mod Φ(n)</a:t>
            </a:r>
            <a:r>
              <a:rPr lang="en-US" altLang="en-US" sz="2000" dirty="0"/>
              <a:t> </a:t>
            </a:r>
            <a:r>
              <a:rPr lang="en-US" altLang="en-US" sz="2000" dirty="0">
                <a:sym typeface="Wingdings" panose="05000000000000000000" pitchFamily="2" charset="2"/>
              </a:rPr>
              <a:t> 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0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000" i="1" dirty="0">
                <a:latin typeface="Times New Roman" pitchFamily="18" charset="0"/>
                <a:cs typeface="Times New Roman" pitchFamily="18" charset="0"/>
              </a:rPr>
              <a:t> = m mod n</a:t>
            </a:r>
            <a:endParaRPr lang="en-US" altLang="en-US" sz="2000" dirty="0"/>
          </a:p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400" dirty="0"/>
              <a:t>But why? Remember Euler’s theorem.</a:t>
            </a:r>
            <a:endParaRPr lang="en-US" altLang="en-US" sz="2000" i="1" dirty="0">
              <a:solidFill>
                <a:srgbClr val="00808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1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7" dur="2000"/>
                                        <p:tgtEl>
                                          <p:spTgt spid="1421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13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9B4E68-1B66-42AD-BD20-81E7CA5FFC34}" type="slidenum">
              <a:rPr lang="he-IL" altLang="en-US"/>
              <a:pPr>
                <a:defRPr/>
              </a:pPr>
              <a:t>15</a:t>
            </a:fld>
            <a:endParaRPr lang="en-US" altLang="en-US"/>
          </a:p>
        </p:txBody>
      </p:sp>
      <p:sp>
        <p:nvSpPr>
          <p:cNvPr id="25606" name="Rectangle 3"/>
          <p:cNvSpPr>
            <a:spLocks noGrp="1" noChangeArrowheads="1"/>
          </p:cNvSpPr>
          <p:nvPr>
            <p:ph type="title"/>
          </p:nvPr>
        </p:nvSpPr>
        <p:spPr>
          <a:xfrm>
            <a:off x="631825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RSA Public Key Cryptosystem</a:t>
            </a:r>
          </a:p>
        </p:txBody>
      </p:sp>
      <p:sp>
        <p:nvSpPr>
          <p:cNvPr id="25607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231229" y="965507"/>
            <a:ext cx="8755116" cy="5278131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Correctness:  </a:t>
            </a:r>
            <a:r>
              <a:rPr lang="en-US" altLang="en-US" sz="28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8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8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8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8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8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8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m))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 m</a:t>
            </a:r>
            <a:r>
              <a:rPr lang="en-US" altLang="en-US" sz="32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3200" i="1" dirty="0">
                <a:latin typeface="Times New Roman" pitchFamily="18" charset="0"/>
                <a:cs typeface="Times New Roman" pitchFamily="18" charset="0"/>
              </a:rPr>
              <a:t> mod 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1+l </a:t>
            </a:r>
            <a:r>
              <a:rPr lang="el-GR" altLang="en-US" sz="28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n)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 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r>
              <a:rPr lang="el-GR" altLang="en-US" sz="28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n)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=m (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l-GR" altLang="en-US" sz="28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n)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 )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endParaRPr lang="en-US" altLang="en-US" sz="2800" i="1" dirty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ed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mod n =m (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l-GR" altLang="en-US" sz="28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n)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 mod n )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mod n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err="1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Eulers’Theorem</a:t>
            </a:r>
            <a:r>
              <a:rPr lang="en-US" altLang="en-US" sz="28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: </a:t>
            </a:r>
            <a:r>
              <a:rPr lang="en-US" altLang="en-US" sz="2800" i="1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l-GR" altLang="en-US" sz="2800" i="1" baseline="30000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Φ</a:t>
            </a:r>
            <a:r>
              <a:rPr lang="en-US" altLang="en-US" sz="2800" i="1" baseline="30000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(n) </a:t>
            </a:r>
            <a:r>
              <a:rPr lang="en-US" altLang="en-US" sz="2800" i="1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mod n=1 mod n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i="1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 </a:t>
            </a:r>
            <a:r>
              <a:rPr lang="en-US" altLang="en-US" sz="28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8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8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8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8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8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8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m))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 m</a:t>
            </a:r>
            <a:r>
              <a:rPr lang="en-US" altLang="en-US" sz="32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3200" i="1" dirty="0">
                <a:latin typeface="Times New Roman" pitchFamily="18" charset="0"/>
                <a:cs typeface="Times New Roman" pitchFamily="18" charset="0"/>
              </a:rPr>
              <a:t> mod n=m 1</a:t>
            </a:r>
            <a:r>
              <a:rPr lang="en-US" altLang="en-US" sz="32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r>
              <a:rPr lang="en-US" altLang="en-US" sz="3200" i="1" dirty="0">
                <a:latin typeface="Times New Roman" pitchFamily="18" charset="0"/>
                <a:cs typeface="Times New Roman" pitchFamily="18" charset="0"/>
              </a:rPr>
              <a:t>mod n =m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3200" dirty="0"/>
              <a:t>Comments: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m&lt;n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 m= m mod 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dirty="0" err="1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Eulers</a:t>
            </a:r>
            <a:r>
              <a:rPr lang="en-US" altLang="en-US" sz="2800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’ Theorem holds (only) if </a:t>
            </a:r>
            <a:r>
              <a:rPr lang="en-US" altLang="en-US" sz="2800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m, n </a:t>
            </a:r>
            <a:r>
              <a:rPr lang="en-US" altLang="en-US" sz="2800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are co-primes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If not co-primes? Use Chinese Reminder Theorem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 nice, not very complex argument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But: beyond our scope – take Crypto!</a:t>
            </a:r>
            <a:endParaRPr lang="en-US" altLang="en-US" sz="2000" i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7701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6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6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6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6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6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6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6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56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7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RSA Problem and Assumption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3069" y="1057275"/>
                <a:ext cx="8229600" cy="4903224"/>
              </a:xfrm>
            </p:spPr>
            <p:txBody>
              <a:bodyPr/>
              <a:lstStyle/>
              <a:p>
                <a:r>
                  <a:rPr lang="en-US" sz="2400" dirty="0"/>
                  <a:t>RSA problem: Find </a:t>
                </a:r>
                <a:r>
                  <a:rPr lang="en-US" alt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m , </a:t>
                </a:r>
                <a:r>
                  <a:rPr lang="en-US" sz="2400" dirty="0"/>
                  <a:t>given </a:t>
                </a:r>
                <a:r>
                  <a:rPr 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400" i="1" dirty="0" err="1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n,e</a:t>
                </a:r>
                <a:r>
                  <a:rPr lang="en-US" alt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400" dirty="0"/>
                  <a:t> and ‘ciphertext’ value </a:t>
                </a:r>
                <a:r>
                  <a:rPr lang="en-US" alt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c=m</a:t>
                </a:r>
                <a:r>
                  <a:rPr lang="en-US" altLang="en-US" sz="2400" i="1" baseline="30000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 mod n</a:t>
                </a:r>
              </a:p>
              <a:p>
                <a:r>
                  <a:rPr lang="en-US" sz="2400" dirty="0"/>
                  <a:t>RSA assumption: if </a:t>
                </a:r>
                <a:r>
                  <a:rPr 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400" i="1" dirty="0" err="1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n,e</a:t>
                </a:r>
                <a:r>
                  <a:rPr lang="en-US" alt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400" dirty="0"/>
                  <a:t> are chosen `correctly’, then the RSA problem is `hard’</a:t>
                </a:r>
              </a:p>
              <a:p>
                <a:pPr lvl="1"/>
                <a:r>
                  <a:rPr lang="en-US" sz="2400" dirty="0"/>
                  <a:t>I.e., no efficient algorithm can find </a:t>
                </a:r>
                <a:r>
                  <a:rPr lang="en-US" alt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sz="2400" dirty="0"/>
                  <a:t> with non-negligible probability</a:t>
                </a:r>
              </a:p>
              <a:p>
                <a:pPr lvl="1"/>
                <a:r>
                  <a:rPr lang="en-US" sz="2400" dirty="0"/>
                  <a:t>For `large’ </a:t>
                </a:r>
                <a:r>
                  <a:rPr lang="en-US" alt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n</a:t>
                </a:r>
                <a:r>
                  <a:rPr lang="en-US" sz="2400" dirty="0"/>
                  <a:t> and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𝑚</m:t>
                    </m:r>
                    <m:groupChr>
                      <m:groupChrPr>
                        <m:chr m:val="←"/>
                        <m:vertJc m:val="bot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sz="2400" b="0" i="1" smtClean="0">
                            <a:latin typeface="Cambria Math" panose="02040503050406030204" pitchFamily="18" charset="0"/>
                          </a:rPr>
                          <m:t>$</m:t>
                        </m:r>
                      </m:e>
                    </m:groupCh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{1,…,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sz="2400" dirty="0"/>
                  <a:t> </a:t>
                </a:r>
              </a:p>
              <a:p>
                <a:r>
                  <a:rPr lang="en-US" sz="2400" dirty="0"/>
                  <a:t>RSA and factoring</a:t>
                </a:r>
              </a:p>
              <a:p>
                <a:pPr lvl="1"/>
                <a:r>
                  <a:rPr lang="en-US" sz="2400" dirty="0"/>
                  <a:t>Factoring </a:t>
                </a:r>
                <a:r>
                  <a:rPr lang="en-US" sz="2400" dirty="0" err="1"/>
                  <a:t>alg</a:t>
                </a:r>
                <a:r>
                  <a:rPr lang="en-US" sz="2400" dirty="0"/>
                  <a:t> </a:t>
                </a:r>
                <a:r>
                  <a:rPr lang="en-US" sz="2400" dirty="0">
                    <a:sym typeface="Wingdings" panose="05000000000000000000" pitchFamily="2" charset="2"/>
                  </a:rPr>
                  <a:t> </a:t>
                </a:r>
                <a:r>
                  <a:rPr lang="en-US" sz="2400" dirty="0" err="1">
                    <a:sym typeface="Wingdings" panose="05000000000000000000" pitchFamily="2" charset="2"/>
                  </a:rPr>
                  <a:t>alg</a:t>
                </a:r>
                <a:r>
                  <a:rPr lang="en-US" sz="2400" dirty="0">
                    <a:sym typeface="Wingdings" panose="05000000000000000000" pitchFamily="2" charset="2"/>
                  </a:rPr>
                  <a:t> to ‘break’ RSA</a:t>
                </a:r>
              </a:p>
              <a:p>
                <a:pPr lvl="1"/>
                <a:r>
                  <a:rPr lang="en-US" sz="2400" dirty="0">
                    <a:sym typeface="Wingdings" panose="05000000000000000000" pitchFamily="2" charset="2"/>
                  </a:rPr>
                  <a:t>Algorithm to find RSA private key  factoring </a:t>
                </a:r>
                <a:r>
                  <a:rPr lang="en-US" sz="2400" dirty="0" err="1">
                    <a:sym typeface="Wingdings" panose="05000000000000000000" pitchFamily="2" charset="2"/>
                  </a:rPr>
                  <a:t>alg</a:t>
                </a:r>
                <a:endParaRPr lang="en-US" sz="2400" dirty="0">
                  <a:sym typeface="Wingdings" panose="05000000000000000000" pitchFamily="2" charset="2"/>
                </a:endParaRPr>
              </a:p>
              <a:p>
                <a:pPr lvl="1"/>
                <a:r>
                  <a:rPr lang="en-US" sz="2400" dirty="0">
                    <a:sym typeface="Wingdings" panose="05000000000000000000" pitchFamily="2" charset="2"/>
                  </a:rPr>
                  <a:t>But: RSA-breaking may </a:t>
                </a:r>
                <a:r>
                  <a:rPr lang="en-US" sz="2400" i="1" u="sng" dirty="0">
                    <a:sym typeface="Wingdings" panose="05000000000000000000" pitchFamily="2" charset="2"/>
                  </a:rPr>
                  <a:t>not </a:t>
                </a:r>
                <a:r>
                  <a:rPr lang="en-US" sz="2400" dirty="0">
                    <a:sym typeface="Wingdings" panose="05000000000000000000" pitchFamily="2" charset="2"/>
                  </a:rPr>
                  <a:t>allow factoring </a:t>
                </a:r>
                <a:endParaRPr lang="en-US" sz="24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3069" y="1057275"/>
                <a:ext cx="8229600" cy="4903224"/>
              </a:xfrm>
              <a:blipFill>
                <a:blip r:embed="rId2"/>
                <a:stretch>
                  <a:fillRect l="-308" t="-1034" b="-7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28848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RSA PKC 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069" y="978924"/>
            <a:ext cx="8229600" cy="4981575"/>
          </a:xfrm>
        </p:spPr>
        <p:txBody>
          <a:bodyPr/>
          <a:lstStyle/>
          <a:p>
            <a:r>
              <a:rPr lang="en-US" dirty="0"/>
              <a:t>It is a deterministic encryption scheme </a:t>
            </a:r>
            <a:r>
              <a:rPr lang="en-US" dirty="0">
                <a:sym typeface="Wingdings" pitchFamily="2" charset="2"/>
              </a:rPr>
              <a:t> cannot IND-CPA secure.</a:t>
            </a:r>
            <a:endParaRPr lang="en-US" altLang="en-US" sz="3200" i="1" dirty="0">
              <a:solidFill>
                <a:srgbClr val="00808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dirty="0"/>
              <a:t>RSA assumption does not rule out exposure of partial information about the plaintext.</a:t>
            </a:r>
          </a:p>
          <a:p>
            <a:r>
              <a:rPr lang="en-US" dirty="0"/>
              <a:t>It is not CCA secure.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i="1" dirty="0">
                <a:solidFill>
                  <a:srgbClr val="FF00FF"/>
                </a:solidFill>
              </a:rPr>
              <a:t>A solution: apply a random padding to the plaintext then encryption using RSA.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119567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F0D76F-E1A3-4951-AEAA-97D3A27CE7FC}" type="slidenum">
              <a:rPr lang="he-IL" altLang="en-US"/>
              <a:pPr>
                <a:defRPr/>
              </a:pPr>
              <a:t>18</a:t>
            </a:fld>
            <a:endParaRPr lang="en-US" altLang="en-US"/>
          </a:p>
        </p:txBody>
      </p:sp>
      <p:sp>
        <p:nvSpPr>
          <p:cNvPr id="32773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1746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/>
              <a:t>Padding RSA</a:t>
            </a:r>
          </a:p>
        </p:txBody>
      </p:sp>
      <p:sp>
        <p:nvSpPr>
          <p:cNvPr id="327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97656" y="989628"/>
            <a:ext cx="8548687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>
                <a:solidFill>
                  <a:srgbClr val="FF00FF"/>
                </a:solidFill>
              </a:rPr>
              <a:t>Pad and </a:t>
            </a:r>
            <a:r>
              <a:rPr lang="en-US" altLang="en-US" sz="2600" dirty="0" err="1">
                <a:solidFill>
                  <a:srgbClr val="FF00FF"/>
                </a:solidFill>
              </a:rPr>
              <a:t>Unpad</a:t>
            </a:r>
            <a:r>
              <a:rPr lang="en-US" altLang="en-US" sz="2600" dirty="0">
                <a:solidFill>
                  <a:srgbClr val="FF00FF"/>
                </a:solidFill>
              </a:rPr>
              <a:t> functions:</a:t>
            </a:r>
            <a:br>
              <a:rPr lang="en-US" altLang="en-US" sz="2600" dirty="0">
                <a:solidFill>
                  <a:srgbClr val="FF00FF"/>
                </a:solidFill>
              </a:rPr>
            </a:br>
            <a:r>
              <a:rPr lang="en-US" altLang="en-US" sz="2600" dirty="0">
                <a:solidFill>
                  <a:srgbClr val="FF00FF"/>
                </a:solidFill>
              </a:rPr>
              <a:t>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rgbClr val="FF00FF"/>
                </a:solidFill>
              </a:rPr>
              <a:t>Encryption with padding: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rgbClr val="FF00FF"/>
                </a:solidFill>
              </a:rPr>
              <a:t>Decryption with </a:t>
            </a:r>
            <a:r>
              <a:rPr lang="en-US" altLang="en-US" sz="2200" dirty="0" err="1">
                <a:solidFill>
                  <a:srgbClr val="FF00FF"/>
                </a:solidFill>
              </a:rPr>
              <a:t>unpad</a:t>
            </a:r>
            <a:r>
              <a:rPr lang="en-US" altLang="en-US" sz="2200" dirty="0">
                <a:solidFill>
                  <a:srgbClr val="FF00FF"/>
                </a:solidFill>
              </a:rPr>
              <a:t>:</a:t>
            </a:r>
            <a:br>
              <a:rPr lang="en-US" altLang="en-US" sz="2200" dirty="0">
                <a:solidFill>
                  <a:srgbClr val="FF00FF"/>
                </a:solidFill>
              </a:rPr>
            </a:br>
            <a:endParaRPr lang="en-US" altLang="en-US" sz="2200" dirty="0">
              <a:solidFill>
                <a:srgbClr val="FF00FF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Required to…</a:t>
            </a:r>
          </a:p>
          <a:p>
            <a:pPr marL="742950" lvl="1" indent="-285750" eaLnBrk="1" hangingPunct="1"/>
            <a:r>
              <a:rPr lang="en-US" altLang="en-US" sz="2400" dirty="0"/>
              <a:t>Add randomization</a:t>
            </a:r>
          </a:p>
          <a:p>
            <a:pPr marL="1143000" lvl="2" indent="-228600" eaLnBrk="1" hangingPunct="1"/>
            <a:r>
              <a:rPr lang="en-US" altLang="en-US" sz="2000" dirty="0"/>
              <a:t>Prevent detection of repeating plaintext</a:t>
            </a:r>
          </a:p>
          <a:p>
            <a:pPr marL="742950" lvl="1" indent="-285750" eaLnBrk="1" hangingPunct="1"/>
            <a:r>
              <a:rPr lang="en-US" altLang="en-US" sz="2400" dirty="0"/>
              <a:t>Prevent  ‘related message’ attack (to allow use of tiny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dirty="0"/>
              <a:t>)</a:t>
            </a:r>
          </a:p>
          <a:p>
            <a:pPr marL="742950" lvl="1" indent="-285750" eaLnBrk="1" hangingPunct="1"/>
            <a:r>
              <a:rPr lang="en-US" altLang="en-US" sz="2400" dirty="0"/>
              <a:t>Detect, prevent (some) chosen-ciphertext attacks</a:t>
            </a:r>
          </a:p>
          <a:p>
            <a:pPr marL="415925" indent="-285750" eaLnBrk="1" hangingPunct="1"/>
            <a:r>
              <a:rPr lang="en-US" altLang="en-US" sz="2800" dirty="0"/>
              <a:t>Early paddings schemes subject to CCA attacks</a:t>
            </a:r>
          </a:p>
          <a:p>
            <a:pPr marL="742950" lvl="1" indent="-285750" eaLnBrk="1" hangingPunct="1"/>
            <a:r>
              <a:rPr lang="en-US" altLang="en-US" sz="2400" dirty="0"/>
              <a:t>Even ‘Feedback-only CCA’ (aware of </a:t>
            </a:r>
            <a:r>
              <a:rPr lang="en-US" altLang="en-US" sz="2400" dirty="0" err="1"/>
              <a:t>unpad</a:t>
            </a:r>
            <a:r>
              <a:rPr lang="en-US" altLang="en-US" sz="2400" dirty="0"/>
              <a:t> failure)</a:t>
            </a:r>
          </a:p>
        </p:txBody>
      </p:sp>
      <p:graphicFrame>
        <p:nvGraphicFramePr>
          <p:cNvPr id="32775" name="Object 4"/>
          <p:cNvGraphicFramePr>
            <a:graphicFrameLocks noChangeAspect="1"/>
          </p:cNvGraphicFramePr>
          <p:nvPr/>
        </p:nvGraphicFramePr>
        <p:xfrm>
          <a:off x="4609199" y="1496301"/>
          <a:ext cx="3724275" cy="1243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5" name="משוואה" r:id="rId4" imgW="1447560" imgH="482400" progId="Equation.3">
                  <p:embed/>
                </p:oleObj>
              </mc:Choice>
              <mc:Fallback>
                <p:oleObj name="משוואה" r:id="rId4" imgW="1447560" imgH="482400" progId="Equation.3">
                  <p:embed/>
                  <p:pic>
                    <p:nvPicPr>
                      <p:cNvPr id="3277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09199" y="1496301"/>
                        <a:ext cx="3724275" cy="1243012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4"/>
          <p:cNvGraphicFramePr>
            <a:graphicFrameLocks noChangeAspect="1"/>
          </p:cNvGraphicFramePr>
          <p:nvPr/>
        </p:nvGraphicFramePr>
        <p:xfrm>
          <a:off x="4609199" y="898930"/>
          <a:ext cx="3727450" cy="52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6" name="משוואה" r:id="rId6" imgW="1447560" imgH="203040" progId="Equation.3">
                  <p:embed/>
                </p:oleObj>
              </mc:Choice>
              <mc:Fallback>
                <p:oleObj name="משוואה" r:id="rId6" imgW="1447560" imgH="203040" progId="Equation.3">
                  <p:embed/>
                  <p:pic>
                    <p:nvPicPr>
                      <p:cNvPr id="9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09199" y="898930"/>
                        <a:ext cx="3727450" cy="523875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47488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B5F2885-6417-45F2-AE4E-963ECBA9FDF7}" type="slidenum">
              <a:rPr lang="he-IL" altLang="en-US"/>
              <a:pPr>
                <a:defRPr/>
              </a:pPr>
              <a:t>19</a:t>
            </a:fld>
            <a:endParaRPr lang="en-US" altLang="en-US"/>
          </a:p>
        </p:txBody>
      </p:sp>
      <p:sp>
        <p:nvSpPr>
          <p:cNvPr id="37894" name="Rectangle 3"/>
          <p:cNvSpPr>
            <a:spLocks noGrp="1" noChangeArrowheads="1"/>
          </p:cNvSpPr>
          <p:nvPr>
            <p:ph type="title"/>
          </p:nvPr>
        </p:nvSpPr>
        <p:spPr>
          <a:xfrm>
            <a:off x="388938" y="214751"/>
            <a:ext cx="8755062" cy="779462"/>
          </a:xfrm>
        </p:spPr>
        <p:txBody>
          <a:bodyPr/>
          <a:lstStyle/>
          <a:p>
            <a:pPr eaLnBrk="1" hangingPunct="1"/>
            <a:r>
              <a:rPr lang="en-US" altLang="en-US" sz="3600" dirty="0"/>
              <a:t>Optimal Asymmetric Encryption Padding </a:t>
            </a:r>
            <a:r>
              <a:rPr lang="en-US" altLang="en-US" sz="2000" dirty="0"/>
              <a:t>(OAEP)</a:t>
            </a:r>
            <a:br>
              <a:rPr lang="en-US" altLang="en-US" sz="2000" dirty="0"/>
            </a:br>
            <a:endParaRPr lang="en-US" altLang="en-US" sz="36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7895" name="Rectangle 4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182619" y="850302"/>
                <a:ext cx="8835257" cy="2020797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000" dirty="0"/>
                  <a:t>No chosen-ciphertext attacks: ciphertext ‘proves’ </a:t>
                </a:r>
                <a:r>
                  <a:rPr lang="en-US" altLang="en-US" sz="2000" i="1" dirty="0"/>
                  <a:t>knowledge of plaintext</a:t>
                </a:r>
                <a:endParaRPr lang="en-US" altLang="en-US" sz="2000" dirty="0"/>
              </a:p>
              <a:p>
                <a:pPr eaLnBrk="1" hangingPunct="1"/>
                <a:r>
                  <a:rPr lang="en-US" altLang="en-US" sz="2000" dirty="0" err="1"/>
                  <a:t>Feistel</a:t>
                </a:r>
                <a:r>
                  <a:rPr lang="en-US" altLang="en-US" sz="2000" dirty="0"/>
                  <a:t>-like; use two crypto-hash functions 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g, h </a:t>
                </a:r>
                <a:r>
                  <a:rPr lang="en-US" altLang="en-US" sz="2000" dirty="0"/>
                  <a:t>(assume ‘random’)</a:t>
                </a:r>
              </a:p>
              <a:p>
                <a:pPr lvl="1" eaLnBrk="1" hangingPunct="1"/>
                <a:r>
                  <a:rPr lang="en-US" altLang="en-US" sz="1800" dirty="0"/>
                  <a:t>Let </a:t>
                </a:r>
                <a14:m>
                  <m:oMath xmlns:m="http://schemas.openxmlformats.org/officeDocument/2006/math">
                    <m:r>
                      <a:rPr lang="en-US" altLang="en-US" sz="1800" i="1">
                        <a:latin typeface="Cambria Math" panose="02040503050406030204" pitchFamily="18" charset="0"/>
                        <a:cs typeface="Times New Roman" pitchFamily="18" charset="0"/>
                      </a:rPr>
                      <m:t>𝐿</m:t>
                    </m:r>
                  </m:oMath>
                </a14:m>
                <a:r>
                  <a:rPr lang="en-US" altLang="en-US" sz="1800" dirty="0"/>
                  <a:t> be length of input to RSA, </a:t>
                </a:r>
                <a14:m>
                  <m:oMath xmlns:m="http://schemas.openxmlformats.org/officeDocument/2006/math">
                    <m:r>
                      <a:rPr lang="en-US" alt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𝜁</m:t>
                    </m:r>
                    <m:r>
                      <a:rPr lang="en-US" alt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,</m:t>
                    </m:r>
                    <m:r>
                      <a:rPr lang="en-US" alt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𝜌</m:t>
                    </m:r>
                    <m:r>
                      <a:rPr lang="en-US" altLang="en-US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≪</m:t>
                    </m:r>
                    <m:r>
                      <m:rPr>
                        <m:sty m:val="p"/>
                      </m:rPr>
                      <a:rPr lang="en-US" altLang="en-US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L</m:t>
                    </m:r>
                  </m:oMath>
                </a14:m>
                <a:r>
                  <a:rPr lang="en-US" altLang="en-US" sz="1800" dirty="0"/>
                  <a:t> be ‘security parameters’ (say 80 bits)</a:t>
                </a:r>
              </a:p>
              <a:p>
                <a:pPr lvl="1" eaLnBrk="1" hangingPunct="1"/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g: </a:t>
                </a:r>
                <a:r>
                  <a:rPr lang="en-US" altLang="en-US" sz="1800" dirty="0"/>
                  <a:t>‘random function’ from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𝜌</m:t>
                    </m:r>
                  </m:oMath>
                </a14:m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1800" dirty="0"/>
                  <a:t>bits to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L-</a:t>
                </a:r>
                <a14:m>
                  <m:oMath xmlns:m="http://schemas.openxmlformats.org/officeDocument/2006/math">
                    <m:r>
                      <a:rPr lang="en-US" alt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𝜌</m:t>
                    </m:r>
                  </m:oMath>
                </a14:m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1800" dirty="0"/>
                  <a:t>bits,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h: </a:t>
                </a:r>
                <a:r>
                  <a:rPr lang="en-US" altLang="en-US" sz="1800" dirty="0"/>
                  <a:t>‘random function’ from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L-</a:t>
                </a:r>
                <a14:m>
                  <m:oMath xmlns:m="http://schemas.openxmlformats.org/officeDocument/2006/math">
                    <m:r>
                      <a:rPr lang="en-US" alt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𝜌</m:t>
                    </m:r>
                  </m:oMath>
                </a14:m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1800" dirty="0"/>
                  <a:t>bits to </a:t>
                </a:r>
                <a14:m>
                  <m:oMath xmlns:m="http://schemas.openxmlformats.org/officeDocument/2006/math">
                    <m:r>
                      <a:rPr lang="en-US" alt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𝜌</m:t>
                    </m:r>
                  </m:oMath>
                </a14:m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1800" dirty="0"/>
                  <a:t>bits</a:t>
                </a:r>
              </a:p>
              <a:p>
                <a:pPr lvl="1" eaLnBrk="1" hangingPunct="1"/>
                <a:r>
                  <a:rPr lang="en-US" altLang="en-US" sz="1800" dirty="0"/>
                  <a:t>Secure in the </a:t>
                </a:r>
                <a:r>
                  <a:rPr lang="en-US" altLang="en-US" sz="1800" i="1" dirty="0"/>
                  <a:t>random oracle model (ROM) </a:t>
                </a:r>
                <a:endParaRPr lang="en-US" altLang="en-US" sz="1800" dirty="0"/>
              </a:p>
            </p:txBody>
          </p:sp>
        </mc:Choice>
        <mc:Fallback>
          <p:sp>
            <p:nvSpPr>
              <p:cNvPr id="37895" name="Rectangle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82619" y="850302"/>
                <a:ext cx="8835257" cy="2020797"/>
              </a:xfrm>
              <a:blipFill>
                <a:blip r:embed="rId3"/>
                <a:stretch>
                  <a:fillRect t="-1242" b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896" name="Rectangle 5"/>
          <p:cNvSpPr>
            <a:spLocks noChangeArrowheads="1"/>
          </p:cNvSpPr>
          <p:nvPr/>
        </p:nvSpPr>
        <p:spPr bwMode="auto">
          <a:xfrm>
            <a:off x="1465263" y="3249143"/>
            <a:ext cx="2470150" cy="59008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 i="1" dirty="0">
              <a:latin typeface="Times New Roman" pitchFamily="18" charset="0"/>
              <a:cs typeface="Times New Roman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897" name="Rectangle 6"/>
              <p:cNvSpPr>
                <a:spLocks noChangeArrowheads="1"/>
              </p:cNvSpPr>
              <p:nvPr/>
            </p:nvSpPr>
            <p:spPr bwMode="auto">
              <a:xfrm>
                <a:off x="5375275" y="3249143"/>
                <a:ext cx="1368425" cy="59008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>
                <a:outerShdw dist="107763" dir="2700000" algn="ctr" rotWithShape="0">
                  <a:schemeClr val="bg2">
                    <a:alpha val="50000"/>
                  </a:schemeClr>
                </a:outerShdw>
              </a:effectLst>
            </p:spPr>
            <p:txBody>
              <a:bodyPr wrap="none" anchor="ctr"/>
              <a:lstStyle>
                <a:lvl1pPr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None/>
                </a:pPr>
                <a:r>
                  <a:rPr lang="en-US" altLang="en-US" sz="1800" dirty="0">
                    <a:solidFill>
                      <a:srgbClr val="000000"/>
                    </a:solidFill>
                    <a:latin typeface="Tahoma" pitchFamily="34" charset="0"/>
                    <a:cs typeface="Times New Roman" pitchFamily="18" charset="0"/>
                  </a:rPr>
                  <a:t>Random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r</a:t>
                </a:r>
                <a:r>
                  <a:rPr lang="en-US" altLang="en-US" sz="1800" dirty="0">
                    <a:solidFill>
                      <a:srgbClr val="000000"/>
                    </a:solidFill>
                    <a:latin typeface="Tahoma" pitchFamily="34" charset="0"/>
                    <a:cs typeface="Times New Roman" pitchFamily="18" charset="0"/>
                  </a:rPr>
                  <a:t> </a:t>
                </a:r>
                <a:r>
                  <a:rPr lang="en-US" altLang="en-US" sz="2000" dirty="0">
                    <a:solidFill>
                      <a:srgbClr val="000000"/>
                    </a:solidFill>
                    <a:latin typeface="Tahoma" pitchFamily="34" charset="0"/>
                    <a:cs typeface="Times New Roman" pitchFamily="18" charset="0"/>
                  </a:rPr>
                  <a:t> </a:t>
                </a:r>
              </a:p>
              <a:p>
                <a:pPr lvl="0" algn="ctr" eaLnBrk="1" hangingPunct="1">
                  <a:spcBef>
                    <a:spcPct val="0"/>
                  </a:spcBef>
                  <a:buClrTx/>
                  <a:buSzTx/>
                  <a:buNone/>
                </a:pPr>
                <a:r>
                  <a:rPr lang="en-US" altLang="en-US" sz="1400" dirty="0">
                    <a:solidFill>
                      <a:srgbClr val="000000"/>
                    </a:solidFill>
                    <a:latin typeface="Tahoma" pitchFamily="34" charset="0"/>
                    <a:cs typeface="Times New Roman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en-US" sz="1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𝜌</m:t>
                    </m:r>
                  </m:oMath>
                </a14:m>
                <a:r>
                  <a:rPr lang="en-US" altLang="en-US" sz="1400" dirty="0">
                    <a:solidFill>
                      <a:srgbClr val="000000"/>
                    </a:solidFill>
                    <a:latin typeface="Tahoma" pitchFamily="34" charset="0"/>
                    <a:cs typeface="Times New Roman" pitchFamily="18" charset="0"/>
                  </a:rPr>
                  <a:t> bits)</a:t>
                </a:r>
              </a:p>
            </p:txBody>
          </p:sp>
        </mc:Choice>
        <mc:Fallback xmlns="">
          <p:sp>
            <p:nvSpPr>
              <p:cNvPr id="3789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375275" y="3249143"/>
                <a:ext cx="1368425" cy="590084"/>
              </a:xfrm>
              <a:prstGeom prst="rect">
                <a:avLst/>
              </a:prstGeom>
              <a:blipFill>
                <a:blip r:embed="rId4"/>
                <a:stretch>
                  <a:fillRect l="-2092" t="-3252"/>
                </a:stretch>
              </a:blip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>
                <a:outerShdw dist="107763" dir="2700000" algn="ctr" rotWithShape="0">
                  <a:schemeClr val="bg2">
                    <a:alpha val="50000"/>
                  </a:scheme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900" name="Line 9"/>
          <p:cNvSpPr>
            <a:spLocks noChangeShapeType="1"/>
          </p:cNvSpPr>
          <p:nvPr/>
        </p:nvSpPr>
        <p:spPr bwMode="auto">
          <a:xfrm>
            <a:off x="3213102" y="3249143"/>
            <a:ext cx="1586" cy="59008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37901" name="Text Box 10"/>
          <p:cNvSpPr txBox="1">
            <a:spLocks noChangeArrowheads="1"/>
          </p:cNvSpPr>
          <p:nvPr/>
        </p:nvSpPr>
        <p:spPr bwMode="auto">
          <a:xfrm>
            <a:off x="3356881" y="3326254"/>
            <a:ext cx="43633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𝜁</a:t>
            </a:r>
            <a:endParaRPr lang="en-US" altLang="en-US" sz="2400" i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7902" name="AutoShape 11"/>
          <p:cNvSpPr>
            <a:spLocks noChangeArrowheads="1"/>
          </p:cNvSpPr>
          <p:nvPr/>
        </p:nvSpPr>
        <p:spPr bwMode="auto">
          <a:xfrm rot="-5400000">
            <a:off x="4385469" y="4527409"/>
            <a:ext cx="684213" cy="676275"/>
          </a:xfrm>
          <a:custGeom>
            <a:avLst/>
            <a:gdLst>
              <a:gd name="T0" fmla="*/ 600722986 w 21600"/>
              <a:gd name="T1" fmla="*/ 331461539 h 21600"/>
              <a:gd name="T2" fmla="*/ 343270993 w 21600"/>
              <a:gd name="T3" fmla="*/ 662922107 h 21600"/>
              <a:gd name="T4" fmla="*/ 85817986 w 21600"/>
              <a:gd name="T5" fmla="*/ 331461539 h 21600"/>
              <a:gd name="T6" fmla="*/ 343270993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i="1">
                <a:latin typeface="Times New Roman" pitchFamily="18" charset="0"/>
                <a:cs typeface="Times New Roman" pitchFamily="18" charset="0"/>
              </a:rPr>
              <a:t>h( )</a:t>
            </a:r>
          </a:p>
        </p:txBody>
      </p:sp>
      <p:sp>
        <p:nvSpPr>
          <p:cNvPr id="37903" name="AutoShape 12"/>
          <p:cNvSpPr>
            <a:spLocks noChangeArrowheads="1"/>
          </p:cNvSpPr>
          <p:nvPr/>
        </p:nvSpPr>
        <p:spPr bwMode="auto">
          <a:xfrm rot="5400000" flipH="1">
            <a:off x="4385470" y="3843196"/>
            <a:ext cx="684212" cy="676275"/>
          </a:xfrm>
          <a:custGeom>
            <a:avLst/>
            <a:gdLst>
              <a:gd name="T0" fmla="*/ 600721221 w 21600"/>
              <a:gd name="T1" fmla="*/ 331461539 h 21600"/>
              <a:gd name="T2" fmla="*/ 343268970 w 21600"/>
              <a:gd name="T3" fmla="*/ 662922107 h 21600"/>
              <a:gd name="T4" fmla="*/ 85817734 w 21600"/>
              <a:gd name="T5" fmla="*/ 331461539 h 21600"/>
              <a:gd name="T6" fmla="*/ 34326897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10800000" vert="eaVert" wrap="none" anchor="ctr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i="1">
                <a:latin typeface="Times New Roman" pitchFamily="18" charset="0"/>
                <a:cs typeface="Times New Roman" pitchFamily="18" charset="0"/>
              </a:rPr>
              <a:t>g( )</a:t>
            </a:r>
          </a:p>
        </p:txBody>
      </p:sp>
      <p:sp>
        <p:nvSpPr>
          <p:cNvPr id="37904" name="AutoShape 13"/>
          <p:cNvSpPr>
            <a:spLocks noChangeArrowheads="1"/>
          </p:cNvSpPr>
          <p:nvPr/>
        </p:nvSpPr>
        <p:spPr bwMode="auto">
          <a:xfrm>
            <a:off x="2422525" y="4055128"/>
            <a:ext cx="288925" cy="217487"/>
          </a:xfrm>
          <a:prstGeom prst="flowChartOr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he-IL" altLang="en-US" sz="1800"/>
          </a:p>
        </p:txBody>
      </p:sp>
      <p:sp>
        <p:nvSpPr>
          <p:cNvPr id="37905" name="AutoShape 14"/>
          <p:cNvSpPr>
            <a:spLocks noChangeArrowheads="1"/>
          </p:cNvSpPr>
          <p:nvPr/>
        </p:nvSpPr>
        <p:spPr bwMode="auto">
          <a:xfrm>
            <a:off x="5867400" y="4779028"/>
            <a:ext cx="288925" cy="217487"/>
          </a:xfrm>
          <a:prstGeom prst="flowChartOr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he-IL" altLang="en-US" sz="1800"/>
          </a:p>
        </p:txBody>
      </p:sp>
      <p:sp>
        <p:nvSpPr>
          <p:cNvPr id="37906" name="Line 15"/>
          <p:cNvSpPr>
            <a:spLocks noChangeShapeType="1"/>
          </p:cNvSpPr>
          <p:nvPr/>
        </p:nvSpPr>
        <p:spPr bwMode="auto">
          <a:xfrm flipH="1">
            <a:off x="2711450" y="4167840"/>
            <a:ext cx="1677988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7907" name="Line 16"/>
          <p:cNvSpPr>
            <a:spLocks noChangeShapeType="1"/>
          </p:cNvSpPr>
          <p:nvPr/>
        </p:nvSpPr>
        <p:spPr bwMode="auto">
          <a:xfrm>
            <a:off x="5065713" y="4888565"/>
            <a:ext cx="812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7908" name="Line 17"/>
          <p:cNvSpPr>
            <a:spLocks noChangeShapeType="1"/>
          </p:cNvSpPr>
          <p:nvPr/>
        </p:nvSpPr>
        <p:spPr bwMode="auto">
          <a:xfrm>
            <a:off x="6011863" y="3839228"/>
            <a:ext cx="0" cy="939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7909" name="Line 18"/>
          <p:cNvSpPr>
            <a:spLocks noChangeShapeType="1"/>
          </p:cNvSpPr>
          <p:nvPr/>
        </p:nvSpPr>
        <p:spPr bwMode="auto">
          <a:xfrm>
            <a:off x="6013450" y="4996515"/>
            <a:ext cx="0" cy="17938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7910" name="Line 19"/>
          <p:cNvSpPr>
            <a:spLocks noChangeShapeType="1"/>
          </p:cNvSpPr>
          <p:nvPr/>
        </p:nvSpPr>
        <p:spPr bwMode="auto">
          <a:xfrm>
            <a:off x="2555875" y="3839228"/>
            <a:ext cx="0" cy="2159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7911" name="Line 20"/>
          <p:cNvSpPr>
            <a:spLocks noChangeShapeType="1"/>
          </p:cNvSpPr>
          <p:nvPr/>
        </p:nvSpPr>
        <p:spPr bwMode="auto">
          <a:xfrm>
            <a:off x="2555875" y="4272615"/>
            <a:ext cx="0" cy="90328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7912" name="Line 21"/>
          <p:cNvSpPr>
            <a:spLocks noChangeShapeType="1"/>
          </p:cNvSpPr>
          <p:nvPr/>
        </p:nvSpPr>
        <p:spPr bwMode="auto">
          <a:xfrm>
            <a:off x="2555875" y="4888565"/>
            <a:ext cx="1833563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7913" name="Line 22"/>
          <p:cNvSpPr>
            <a:spLocks noChangeShapeType="1"/>
          </p:cNvSpPr>
          <p:nvPr/>
        </p:nvSpPr>
        <p:spPr bwMode="auto">
          <a:xfrm flipH="1">
            <a:off x="5065713" y="4167840"/>
            <a:ext cx="94615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7916" name="Line 25"/>
          <p:cNvSpPr>
            <a:spLocks noChangeShapeType="1"/>
          </p:cNvSpPr>
          <p:nvPr/>
        </p:nvSpPr>
        <p:spPr bwMode="auto">
          <a:xfrm flipV="1">
            <a:off x="1465263" y="3839228"/>
            <a:ext cx="369887" cy="328612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7917" name="Text Box 26"/>
          <p:cNvSpPr txBox="1">
            <a:spLocks noChangeArrowheads="1"/>
          </p:cNvSpPr>
          <p:nvPr/>
        </p:nvSpPr>
        <p:spPr bwMode="auto">
          <a:xfrm>
            <a:off x="498475" y="4167840"/>
            <a:ext cx="13366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Tahoma" pitchFamily="34" charset="0"/>
                <a:cs typeface="Times New Roman" pitchFamily="18" charset="0"/>
              </a:rPr>
              <a:t>Plaintext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 Box 23"/>
              <p:cNvSpPr txBox="1">
                <a:spLocks noChangeArrowheads="1"/>
              </p:cNvSpPr>
              <p:nvPr/>
            </p:nvSpPr>
            <p:spPr bwMode="auto">
              <a:xfrm>
                <a:off x="1501754" y="3186171"/>
                <a:ext cx="1612941" cy="6406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2857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None/>
                </a:pPr>
                <a:r>
                  <a:rPr lang="en-US" altLang="en-US" sz="2000" dirty="0">
                    <a:latin typeface="Tahoma" pitchFamily="34" charset="0"/>
                    <a:cs typeface="Times New Roman" pitchFamily="18" charset="0"/>
                  </a:rPr>
                  <a:t>  </a:t>
                </a:r>
                <a:r>
                  <a:rPr lang="en-US" altLang="en-US" sz="1800" dirty="0">
                    <a:latin typeface="Tahoma" pitchFamily="34" charset="0"/>
                    <a:cs typeface="Times New Roman" pitchFamily="18" charset="0"/>
                  </a:rPr>
                  <a:t>Message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altLang="en-US" sz="1800" dirty="0">
                    <a:latin typeface="Tahoma" pitchFamily="34" charset="0"/>
                    <a:cs typeface="Times New Roman" pitchFamily="18" charset="0"/>
                  </a:rPr>
                  <a:t> </a:t>
                </a:r>
                <a:r>
                  <a:rPr lang="en-US" altLang="en-US" sz="2000" dirty="0">
                    <a:latin typeface="Tahoma" pitchFamily="34" charset="0"/>
                    <a:cs typeface="Times New Roman" pitchFamily="18" charset="0"/>
                  </a:rPr>
                  <a:t> </a:t>
                </a:r>
              </a:p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400" dirty="0">
                    <a:latin typeface="Tahoma" pitchFamily="34" charset="0"/>
                    <a:cs typeface="Times New Roman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en-US" sz="1600" b="0" i="1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𝐿</m:t>
                    </m:r>
                    <m:r>
                      <a:rPr lang="en-US" altLang="en-US" sz="1600" b="0" i="1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−</m:t>
                    </m:r>
                    <m:r>
                      <a:rPr lang="en-US" alt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𝜁</m:t>
                    </m:r>
                    <m:r>
                      <a:rPr lang="en-US" alt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−</m:t>
                    </m:r>
                    <m:r>
                      <a:rPr lang="en-US" alt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𝜌</m:t>
                    </m:r>
                  </m:oMath>
                </a14:m>
                <a:r>
                  <a:rPr lang="en-US" altLang="en-US" sz="1400" dirty="0">
                    <a:latin typeface="Tahoma" pitchFamily="34" charset="0"/>
                    <a:cs typeface="Times New Roman" pitchFamily="18" charset="0"/>
                  </a:rPr>
                  <a:t> bits)</a:t>
                </a:r>
              </a:p>
            </p:txBody>
          </p:sp>
        </mc:Choice>
        <mc:Fallback xmlns="">
          <p:sp>
            <p:nvSpPr>
              <p:cNvPr id="30" name="Text 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501754" y="3186171"/>
                <a:ext cx="1612941" cy="640688"/>
              </a:xfrm>
              <a:prstGeom prst="rect">
                <a:avLst/>
              </a:prstGeom>
              <a:blipFill>
                <a:blip r:embed="rId5"/>
                <a:stretch>
                  <a:fillRect t="-1905" b="-7619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/>
          <p:cNvSpPr/>
          <p:nvPr/>
        </p:nvSpPr>
        <p:spPr bwMode="auto">
          <a:xfrm>
            <a:off x="1501754" y="5185895"/>
            <a:ext cx="2481131" cy="371475"/>
          </a:xfrm>
          <a:prstGeom prst="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dirty="0">
                <a:latin typeface="Tahoma" pitchFamily="34" charset="0"/>
                <a:cs typeface="Times New Roman" pitchFamily="18" charset="0"/>
              </a:rPr>
              <a:t>Padded Plaintext 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en-US" i="1" baseline="-25000" dirty="0">
                <a:latin typeface="Times New Roman" pitchFamily="18" charset="0"/>
                <a:cs typeface="Times New Roman" pitchFamily="18" charset="0"/>
              </a:rPr>
              <a:t>1</a:t>
            </a:r>
            <a:endParaRPr lang="en-US" altLang="en-US" i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375275" y="5201725"/>
            <a:ext cx="1368425" cy="371475"/>
          </a:xfrm>
          <a:prstGeom prst="rect">
            <a:avLst/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en-US" i="1" baseline="-25000" dirty="0">
                <a:latin typeface="Times New Roman" pitchFamily="18" charset="0"/>
                <a:cs typeface="Times New Roman" pitchFamily="18" charset="0"/>
              </a:rPr>
              <a:t>2</a:t>
            </a:r>
            <a:endParaRPr lang="en-US" altLang="en-US" i="1" dirty="0">
              <a:latin typeface="Times New Roman" pitchFamily="18" charset="0"/>
              <a:cs typeface="Times New Roman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ectangle 34"/>
              <p:cNvSpPr/>
              <p:nvPr/>
            </p:nvSpPr>
            <p:spPr bwMode="auto">
              <a:xfrm>
                <a:off x="2330823" y="5637865"/>
                <a:ext cx="3825501" cy="371475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dirty="0">
                    <a:latin typeface="Tahoma" pitchFamily="34" charset="0"/>
                    <a:cs typeface="Times New Roman" pitchFamily="18" charset="0"/>
                  </a:rPr>
                  <a:t>Textbook RSA: </a:t>
                </a:r>
                <a14:m>
                  <m:oMath xmlns:m="http://schemas.openxmlformats.org/officeDocument/2006/math">
                    <m:r>
                      <a:rPr lang="en-US" altLang="en-US" b="0" i="1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𝑐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sSup>
                      <m:sSupPr>
                        <m:ctrlPr>
                          <a:rPr lang="en-US" altLang="en-US" b="0" i="1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altLang="en-US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||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en-US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)</m:t>
                        </m:r>
                      </m:e>
                      <m:sup>
                        <m:r>
                          <a:rPr lang="en-US" altLang="en-US" b="0" i="1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𝑒</m:t>
                        </m:r>
                      </m:sup>
                    </m:sSup>
                    <m:r>
                      <m:rPr>
                        <m:nor/>
                      </m:rPr>
                      <a:rPr lang="en-US" altLang="en-US" b="0" i="0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b="0" i="0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𝑛</m:t>
                    </m:r>
                  </m:oMath>
                </a14:m>
                <a:endParaRPr lang="en-US" altLang="en-US" i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35" name="Rectangle 3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330823" y="5637865"/>
                <a:ext cx="3825501" cy="371475"/>
              </a:xfrm>
              <a:prstGeom prst="rect">
                <a:avLst/>
              </a:prstGeom>
              <a:blipFill>
                <a:blip r:embed="rId6"/>
                <a:stretch>
                  <a:fillRect t="-9524" b="-20635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Freeform 7"/>
          <p:cNvSpPr/>
          <p:nvPr/>
        </p:nvSpPr>
        <p:spPr bwMode="auto">
          <a:xfrm>
            <a:off x="3729318" y="5318778"/>
            <a:ext cx="970024" cy="409668"/>
          </a:xfrm>
          <a:custGeom>
            <a:avLst/>
            <a:gdLst>
              <a:gd name="connsiteX0" fmla="*/ 0 w 1767883"/>
              <a:gd name="connsiteY0" fmla="*/ 33642 h 383266"/>
              <a:gd name="connsiteX1" fmla="*/ 1506070 w 1767883"/>
              <a:gd name="connsiteY1" fmla="*/ 33642 h 383266"/>
              <a:gd name="connsiteX2" fmla="*/ 1757082 w 1767883"/>
              <a:gd name="connsiteY2" fmla="*/ 383266 h 383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67883" h="383266">
                <a:moveTo>
                  <a:pt x="0" y="33642"/>
                </a:moveTo>
                <a:cubicBezTo>
                  <a:pt x="606611" y="4506"/>
                  <a:pt x="1213223" y="-24629"/>
                  <a:pt x="1506070" y="33642"/>
                </a:cubicBezTo>
                <a:cubicBezTo>
                  <a:pt x="1798917" y="91913"/>
                  <a:pt x="1777999" y="237589"/>
                  <a:pt x="1757082" y="383266"/>
                </a:cubicBezTo>
              </a:path>
            </a:pathLst>
          </a:cu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Freeform 8"/>
          <p:cNvSpPr/>
          <p:nvPr/>
        </p:nvSpPr>
        <p:spPr bwMode="auto">
          <a:xfrm>
            <a:off x="4975412" y="5387077"/>
            <a:ext cx="941294" cy="314474"/>
          </a:xfrm>
          <a:custGeom>
            <a:avLst/>
            <a:gdLst>
              <a:gd name="connsiteX0" fmla="*/ 941294 w 941294"/>
              <a:gd name="connsiteY0" fmla="*/ 27604 h 314474"/>
              <a:gd name="connsiteX1" fmla="*/ 170329 w 941294"/>
              <a:gd name="connsiteY1" fmla="*/ 27604 h 314474"/>
              <a:gd name="connsiteX2" fmla="*/ 0 w 941294"/>
              <a:gd name="connsiteY2" fmla="*/ 314474 h 314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41294" h="314474">
                <a:moveTo>
                  <a:pt x="941294" y="27604"/>
                </a:moveTo>
                <a:cubicBezTo>
                  <a:pt x="634252" y="3698"/>
                  <a:pt x="327211" y="-20208"/>
                  <a:pt x="170329" y="27604"/>
                </a:cubicBezTo>
                <a:cubicBezTo>
                  <a:pt x="13447" y="75416"/>
                  <a:pt x="6723" y="194945"/>
                  <a:pt x="0" y="314474"/>
                </a:cubicBezTo>
              </a:path>
            </a:pathLst>
          </a:cu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Speech Bubble: Rectangle with Corners Rounded 1">
                <a:extLst>
                  <a:ext uri="{FF2B5EF4-FFF2-40B4-BE49-F238E27FC236}">
                    <a16:creationId xmlns:a16="http://schemas.microsoft.com/office/drawing/2014/main" id="{9045CD00-280E-44BE-8C2A-64F3793739B5}"/>
                  </a:ext>
                </a:extLst>
              </p:cNvPr>
              <p:cNvSpPr/>
              <p:nvPr/>
            </p:nvSpPr>
            <p:spPr bwMode="auto">
              <a:xfrm>
                <a:off x="182619" y="4659171"/>
                <a:ext cx="1170971" cy="457200"/>
              </a:xfrm>
              <a:prstGeom prst="wedgeRoundRectCallout">
                <a:avLst>
                  <a:gd name="adj1" fmla="val 69874"/>
                  <a:gd name="adj2" fmla="val 78062"/>
                  <a:gd name="adj3" fmla="val 16667"/>
                </a:avLst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14:m>
                  <m:oMath xmlns:m="http://schemas.openxmlformats.org/officeDocument/2006/math">
                    <m:r>
                      <a:rPr lang="en-US" altLang="en-US" i="1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𝐿</m:t>
                    </m:r>
                    <m:r>
                      <a:rPr lang="en-US" alt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−</m:t>
                    </m:r>
                    <m:r>
                      <a:rPr lang="en-US" alt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𝜌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</m:oMath>
                </a14:m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bits</a:t>
                </a:r>
              </a:p>
            </p:txBody>
          </p:sp>
        </mc:Choice>
        <mc:Fallback xmlns="">
          <p:sp>
            <p:nvSpPr>
              <p:cNvPr id="2" name="Speech Bubble: Rectangle with Corners Rounded 1">
                <a:extLst>
                  <a:ext uri="{FF2B5EF4-FFF2-40B4-BE49-F238E27FC236}">
                    <a16:creationId xmlns:a16="http://schemas.microsoft.com/office/drawing/2014/main" id="{9045CD00-280E-44BE-8C2A-64F3793739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82619" y="4659171"/>
                <a:ext cx="1170971" cy="457200"/>
              </a:xfrm>
              <a:prstGeom prst="wedgeRoundRectCallout">
                <a:avLst>
                  <a:gd name="adj1" fmla="val 69874"/>
                  <a:gd name="adj2" fmla="val 78062"/>
                  <a:gd name="adj3" fmla="val 16667"/>
                </a:avLst>
              </a:prstGeom>
              <a:blipFill>
                <a:blip r:embed="rId7"/>
                <a:stretch>
                  <a:fillRect t="-101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Speech Bubble: Rectangle with Corners Rounded 30">
                <a:extLst>
                  <a:ext uri="{FF2B5EF4-FFF2-40B4-BE49-F238E27FC236}">
                    <a16:creationId xmlns:a16="http://schemas.microsoft.com/office/drawing/2014/main" id="{78543DB2-3B54-4923-AC30-378EAC39F048}"/>
                  </a:ext>
                </a:extLst>
              </p:cNvPr>
              <p:cNvSpPr/>
              <p:nvPr/>
            </p:nvSpPr>
            <p:spPr bwMode="auto">
              <a:xfrm>
                <a:off x="7250827" y="4728695"/>
                <a:ext cx="810608" cy="457200"/>
              </a:xfrm>
              <a:prstGeom prst="wedgeRoundRectCallout">
                <a:avLst>
                  <a:gd name="adj1" fmla="val -118817"/>
                  <a:gd name="adj2" fmla="val 80360"/>
                  <a:gd name="adj3" fmla="val 16667"/>
                </a:avLst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14:m>
                  <m:oMath xmlns:m="http://schemas.openxmlformats.org/officeDocument/2006/math">
                    <m:r>
                      <a:rPr lang="en-US" alt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𝜌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</m:oMath>
                </a14:m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bits</a:t>
                </a:r>
              </a:p>
            </p:txBody>
          </p:sp>
        </mc:Choice>
        <mc:Fallback xmlns="">
          <p:sp>
            <p:nvSpPr>
              <p:cNvPr id="31" name="Speech Bubble: Rectangle with Corners Rounded 30">
                <a:extLst>
                  <a:ext uri="{FF2B5EF4-FFF2-40B4-BE49-F238E27FC236}">
                    <a16:creationId xmlns:a16="http://schemas.microsoft.com/office/drawing/2014/main" id="{78543DB2-3B54-4923-AC30-378EAC39F0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250827" y="4728695"/>
                <a:ext cx="810608" cy="457200"/>
              </a:xfrm>
              <a:prstGeom prst="wedgeRoundRectCallout">
                <a:avLst>
                  <a:gd name="adj1" fmla="val -118817"/>
                  <a:gd name="adj2" fmla="val 80360"/>
                  <a:gd name="adj3" fmla="val 16667"/>
                </a:avLst>
              </a:prstGeom>
              <a:blipFill>
                <a:blip r:embed="rId8"/>
                <a:stretch>
                  <a:fillRect t="-100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00273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Public key encryption.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Digital signatures.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418284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9BC57D8-9A65-44A9-A945-4AB3BBB3DFA9}" type="slidenum">
              <a:rPr lang="he-IL" altLang="en-US"/>
              <a:pPr>
                <a:defRPr/>
              </a:pPr>
              <a:t>20</a:t>
            </a:fld>
            <a:endParaRPr lang="en-US" altLang="en-US"/>
          </a:p>
        </p:txBody>
      </p:sp>
      <p:sp>
        <p:nvSpPr>
          <p:cNvPr id="4096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/>
              <a:t>How does Bob know Alice’s public key?</a:t>
            </a:r>
          </a:p>
        </p:txBody>
      </p:sp>
      <p:sp>
        <p:nvSpPr>
          <p:cNvPr id="4096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Depends on threat model…</a:t>
            </a:r>
          </a:p>
          <a:p>
            <a:pPr lvl="1" eaLnBrk="1" hangingPunct="1"/>
            <a:r>
              <a:rPr lang="en-US" altLang="en-US" dirty="0"/>
              <a:t>Passive (`eavesdropping`) adversary: just send it</a:t>
            </a:r>
          </a:p>
          <a:p>
            <a:pPr lvl="1" eaLnBrk="1" hangingPunct="1"/>
            <a:r>
              <a:rPr lang="en-US" altLang="en-US" dirty="0"/>
              <a:t>Man-in-the-Middle (MITM): </a:t>
            </a:r>
            <a:r>
              <a:rPr lang="en-US" altLang="en-US" b="1" dirty="0"/>
              <a:t>authenticate </a:t>
            </a:r>
          </a:p>
          <a:p>
            <a:pPr eaLnBrk="1" hangingPunct="1"/>
            <a:r>
              <a:rPr lang="en-US" altLang="en-US" dirty="0"/>
              <a:t>Authenticate – how? </a:t>
            </a:r>
          </a:p>
          <a:p>
            <a:pPr lvl="1" eaLnBrk="1" hangingPunct="1"/>
            <a:r>
              <a:rPr lang="en-US" altLang="en-US" dirty="0"/>
              <a:t>MAC: requires shared secret key</a:t>
            </a:r>
          </a:p>
          <a:p>
            <a:pPr lvl="1" eaLnBrk="1" hangingPunct="1"/>
            <a:r>
              <a:rPr lang="en-US" altLang="en-US" b="1" dirty="0"/>
              <a:t>Public key signature scheme</a:t>
            </a:r>
            <a:r>
              <a:rPr lang="en-US" altLang="en-US" dirty="0"/>
              <a:t>: </a:t>
            </a:r>
            <a:br>
              <a:rPr lang="en-US" altLang="en-US" dirty="0"/>
            </a:br>
            <a:r>
              <a:rPr lang="en-US" altLang="en-US" dirty="0"/>
              <a:t>authenticate using public key</a:t>
            </a:r>
          </a:p>
          <a:p>
            <a:pPr lvl="1" eaLnBrk="1" hangingPunct="1"/>
            <a:r>
              <a:rPr lang="en-US" altLang="en-US" dirty="0"/>
              <a:t>Certificate: public key of entity – </a:t>
            </a:r>
            <a:r>
              <a:rPr lang="en-US" altLang="en-US" b="1" dirty="0"/>
              <a:t>signed </a:t>
            </a:r>
            <a:r>
              <a:rPr lang="en-US" altLang="en-US" dirty="0"/>
              <a:t>by </a:t>
            </a:r>
            <a:r>
              <a:rPr lang="en-US" altLang="en-US" b="1" dirty="0"/>
              <a:t>certificate authority (CA)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Digital Signature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0317587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22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696759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Public Key Digital Signatures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512" y="3933611"/>
            <a:ext cx="8186287" cy="1576496"/>
          </a:xfrm>
        </p:spPr>
        <p:txBody>
          <a:bodyPr/>
          <a:lstStyle/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Sign using a private, secret signature key (</a:t>
            </a:r>
            <a:r>
              <a:rPr lang="en-US" altLang="he-IL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A.s </a:t>
            </a:r>
            <a:r>
              <a:rPr lang="en-GB" altLang="en-US" sz="2400" dirty="0"/>
              <a:t>for Alice)</a:t>
            </a:r>
          </a:p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Validate using a </a:t>
            </a:r>
            <a:r>
              <a:rPr lang="en-GB" altLang="en-US" sz="2400" u="sng" dirty="0"/>
              <a:t>public</a:t>
            </a:r>
            <a:r>
              <a:rPr lang="en-GB" altLang="en-US" sz="2400" dirty="0"/>
              <a:t> key (</a:t>
            </a:r>
            <a:r>
              <a:rPr lang="en-US" altLang="he-IL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A.v</a:t>
            </a:r>
            <a:r>
              <a:rPr lang="en-US" altLang="he-IL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2400" dirty="0"/>
              <a:t>for Alice)</a:t>
            </a:r>
          </a:p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Everybody can validate signatures at any time</a:t>
            </a:r>
          </a:p>
          <a:p>
            <a:pPr marL="668338" lvl="1" defTabSz="449263" eaLnBrk="1" hangingPunct="1">
              <a:lnSpc>
                <a:spcPct val="9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Provides authentication, integrity </a:t>
            </a:r>
            <a:r>
              <a:rPr lang="en-GB" altLang="en-US" sz="2000" b="1" u="sng" dirty="0"/>
              <a:t>and</a:t>
            </a:r>
            <a:r>
              <a:rPr lang="en-GB" altLang="en-US" sz="2000" dirty="0"/>
              <a:t> evidence / non-repudiation</a:t>
            </a:r>
          </a:p>
          <a:p>
            <a:pPr marL="668338" lvl="1" defTabSz="449263" eaLnBrk="1" hangingPunct="1">
              <a:lnSpc>
                <a:spcPct val="9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MAC: ‘just’ </a:t>
            </a:r>
            <a:r>
              <a:rPr lang="en-GB" altLang="en-US" sz="2000" dirty="0" err="1"/>
              <a:t>authentication+integrity</a:t>
            </a:r>
            <a:r>
              <a:rPr lang="en-GB" altLang="en-US" sz="2000" dirty="0"/>
              <a:t>, no evidence, can repudiate</a:t>
            </a:r>
            <a:endParaRPr lang="en-US" altLang="en-US" sz="2400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1EEDAE1-DAE8-4931-AF0B-3201916E57FA}"/>
              </a:ext>
            </a:extLst>
          </p:cNvPr>
          <p:cNvGrpSpPr/>
          <p:nvPr/>
        </p:nvGrpSpPr>
        <p:grpSpPr>
          <a:xfrm>
            <a:off x="1187424" y="1036573"/>
            <a:ext cx="6027974" cy="2622892"/>
            <a:chOff x="1187424" y="1036573"/>
            <a:chExt cx="6027974" cy="262289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Rectangle 33"/>
                <p:cNvSpPr>
                  <a:spLocks noChangeArrowheads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>
                  <a:lvl1pPr>
                    <a:spcBef>
                      <a:spcPts val="7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3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>
                    <a:spcBef>
                      <a:spcPts val="6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6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>
                    <a:spcBef>
                      <a:spcPts val="5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2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ClrTx/>
                  </a:pPr>
                  <a:r>
                    <a:rPr lang="en-US" altLang="he-IL" sz="1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Sign </a:t>
                  </a:r>
                  <a14:m>
                    <m:oMath xmlns:m="http://schemas.openxmlformats.org/officeDocument/2006/math">
                      <m:r>
                        <a:rPr lang="en-US" altLang="he-IL" sz="18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𝜎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US" altLang="he-IL" sz="1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/>
                      </m:groupChr>
                      <m:r>
                        <a:rPr lang="en-US" altLang="he-IL" sz="1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</a:t>
                  </a:r>
                  <a:r>
                    <a:rPr lang="en-US" altLang="he-IL" sz="1800" i="1" baseline="-25000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</a:t>
                  </a:r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(m)</a:t>
                  </a:r>
                </a:p>
              </p:txBody>
            </p:sp>
          </mc:Choice>
          <mc:Fallback xmlns="">
            <p:sp>
              <p:nvSpPr>
                <p:cNvPr id="34" name="Rectangle 33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blipFill>
                  <a:blip r:embed="rId3"/>
                  <a:stretch>
                    <a:fillRect b="-3883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5" name="Rectangle 34"/>
            <p:cNvSpPr>
              <a:spLocks noChangeArrowheads="1"/>
            </p:cNvSpPr>
            <p:nvPr/>
          </p:nvSpPr>
          <p:spPr bwMode="auto">
            <a:xfrm>
              <a:off x="5263001" y="3065343"/>
              <a:ext cx="1643701" cy="594122"/>
            </a:xfrm>
            <a:prstGeom prst="rect">
              <a:avLst/>
            </a:prstGeom>
            <a:solidFill>
              <a:srgbClr val="FFFFCC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lIns="67500" tIns="35100" rIns="67500" bIns="35100" anchor="ctr"/>
            <a:lstStyle/>
            <a:p>
              <a:pPr algn="ctr"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n-US" altLang="he-IL" i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Verify </a:t>
              </a:r>
              <a:r>
                <a:rPr lang="en-US" altLang="he-IL" sz="1800" i="1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</a:t>
              </a:r>
              <a:r>
                <a:rPr lang="en-US" altLang="he-IL" sz="1800" i="1" baseline="-25000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(m,</a:t>
              </a:r>
              <a:r>
                <a:rPr lang="el-GR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σ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US" altLang="he-IL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Line 5"/>
            <p:cNvSpPr>
              <a:spLocks noChangeShapeType="1"/>
            </p:cNvSpPr>
            <p:nvPr/>
          </p:nvSpPr>
          <p:spPr bwMode="auto">
            <a:xfrm>
              <a:off x="1942886" y="3299468"/>
              <a:ext cx="241984" cy="3817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38" name="Text Box 8"/>
            <p:cNvSpPr txBox="1">
              <a:spLocks noChangeArrowheads="1"/>
            </p:cNvSpPr>
            <p:nvPr/>
          </p:nvSpPr>
          <p:spPr bwMode="auto">
            <a:xfrm>
              <a:off x="1187424" y="2956595"/>
              <a:ext cx="94423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m</a:t>
              </a:r>
            </a:p>
          </p:txBody>
        </p:sp>
        <p:sp>
          <p:nvSpPr>
            <p:cNvPr id="41" name="Line 12"/>
            <p:cNvSpPr>
              <a:spLocks noChangeShapeType="1"/>
            </p:cNvSpPr>
            <p:nvPr/>
          </p:nvSpPr>
          <p:spPr bwMode="auto">
            <a:xfrm>
              <a:off x="5857124" y="2903418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42" name="Line 12"/>
            <p:cNvSpPr>
              <a:spLocks noChangeShapeType="1"/>
            </p:cNvSpPr>
            <p:nvPr/>
          </p:nvSpPr>
          <p:spPr bwMode="auto">
            <a:xfrm>
              <a:off x="2765326" y="2869897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43" name="Text Box 14"/>
            <p:cNvSpPr txBox="1">
              <a:spLocks noChangeArrowheads="1"/>
            </p:cNvSpPr>
            <p:nvPr/>
          </p:nvSpPr>
          <p:spPr bwMode="auto">
            <a:xfrm>
              <a:off x="1842936" y="1843204"/>
              <a:ext cx="1523558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private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signing key A.s</a:t>
              </a:r>
            </a:p>
          </p:txBody>
        </p:sp>
        <p:sp>
          <p:nvSpPr>
            <p:cNvPr id="44" name="Line 6"/>
            <p:cNvSpPr>
              <a:spLocks noChangeShapeType="1"/>
            </p:cNvSpPr>
            <p:nvPr/>
          </p:nvSpPr>
          <p:spPr bwMode="auto">
            <a:xfrm>
              <a:off x="3995829" y="3321150"/>
              <a:ext cx="240528" cy="2578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Rectangle 44"/>
                <p:cNvSpPr>
                  <a:spLocks noChangeArrowheads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/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Key Generation</a:t>
                  </a:r>
                </a:p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</a:t>
                  </a:r>
                  <a:r>
                    <a:rPr lang="en-US" altLang="he-IL" i="1" dirty="0" err="1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A.s,A.v</a:t>
                  </a: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) </a:t>
                  </a:r>
                  <a14:m>
                    <m:oMath xmlns:m="http://schemas.openxmlformats.org/officeDocument/2006/math">
                      <m:groupChr>
                        <m:groupChrPr>
                          <m:chr m:val="←"/>
                          <m:vertJc m:val="bot"/>
                          <m:ctrl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$</m:t>
                          </m:r>
                        </m:e>
                      </m:groupChr>
                      <m:r>
                        <a:rPr lang="en-US" altLang="he-IL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KG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altLang="he-IL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e>
                            <m:sup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</m:oMath>
                  </a14:m>
                  <a:endParaRPr lang="en-US" altLang="he-IL" i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45" name="Rectangle 44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blipFill>
                  <a:blip r:embed="rId4"/>
                  <a:stretch>
                    <a:fillRect t="-3150" b="-11024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0" name="Straight Arrow Connector 49"/>
            <p:cNvCxnSpPr>
              <a:cxnSpLocks/>
              <a:endCxn id="51" idx="3"/>
            </p:cNvCxnSpPr>
            <p:nvPr/>
          </p:nvCxnSpPr>
          <p:spPr>
            <a:xfrm flipH="1">
              <a:off x="2988608" y="1756007"/>
              <a:ext cx="1007221" cy="10085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 Box 14"/>
            <p:cNvSpPr txBox="1">
              <a:spLocks noChangeArrowheads="1"/>
            </p:cNvSpPr>
            <p:nvPr/>
          </p:nvSpPr>
          <p:spPr bwMode="auto">
            <a:xfrm>
              <a:off x="2563749" y="2590590"/>
              <a:ext cx="424859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A.s</a:t>
              </a:r>
            </a:p>
          </p:txBody>
        </p:sp>
        <p:cxnSp>
          <p:nvCxnSpPr>
            <p:cNvPr id="52" name="Straight Arrow Connector 51"/>
            <p:cNvCxnSpPr>
              <a:cxnSpLocks/>
            </p:cNvCxnSpPr>
            <p:nvPr/>
          </p:nvCxnSpPr>
          <p:spPr>
            <a:xfrm>
              <a:off x="4416344" y="1774866"/>
              <a:ext cx="1353868" cy="9632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 Box 14"/>
            <p:cNvSpPr txBox="1">
              <a:spLocks noChangeArrowheads="1"/>
            </p:cNvSpPr>
            <p:nvPr/>
          </p:nvSpPr>
          <p:spPr bwMode="auto">
            <a:xfrm>
              <a:off x="5737869" y="2552155"/>
              <a:ext cx="437683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 Box 14"/>
            <p:cNvSpPr txBox="1">
              <a:spLocks noChangeArrowheads="1"/>
            </p:cNvSpPr>
            <p:nvPr/>
          </p:nvSpPr>
          <p:spPr bwMode="auto">
            <a:xfrm>
              <a:off x="5294296" y="1890162"/>
              <a:ext cx="192110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public</a:t>
              </a:r>
              <a:b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verification key </a:t>
              </a: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55" name="Picture 73">
              <a:extLst>
                <a:ext uri="{FF2B5EF4-FFF2-40B4-BE49-F238E27FC236}">
                  <a16:creationId xmlns:a16="http://schemas.microsoft.com/office/drawing/2014/main" id="{4E4D9A6D-9E2F-4596-94AC-E4C7D6B8769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6054" y="2309148"/>
              <a:ext cx="424859" cy="6474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pic>
          <p:nvPicPr>
            <p:cNvPr id="56" name="Picture 74">
              <a:extLst>
                <a:ext uri="{FF2B5EF4-FFF2-40B4-BE49-F238E27FC236}">
                  <a16:creationId xmlns:a16="http://schemas.microsoft.com/office/drawing/2014/main" id="{F3B36AFE-F7DD-44B0-BAE3-9638A66747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3973" y="2537842"/>
              <a:ext cx="296043" cy="5275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30" name="Text Box 10">
              <a:extLst>
                <a:ext uri="{FF2B5EF4-FFF2-40B4-BE49-F238E27FC236}">
                  <a16:creationId xmlns:a16="http://schemas.microsoft.com/office/drawing/2014/main" id="{F9E94A3D-933D-4740-A945-331CF7C187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15174" y="1216396"/>
              <a:ext cx="1303304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Key length n</a:t>
              </a:r>
            </a:p>
          </p:txBody>
        </p:sp>
        <p:cxnSp>
          <p:nvCxnSpPr>
            <p:cNvPr id="31" name="Elbow Connector 47">
              <a:extLst>
                <a:ext uri="{FF2B5EF4-FFF2-40B4-BE49-F238E27FC236}">
                  <a16:creationId xmlns:a16="http://schemas.microsoft.com/office/drawing/2014/main" id="{74B6D311-D2E9-41CD-B22E-ED2F7CF4AF46}"/>
                </a:ext>
              </a:extLst>
            </p:cNvPr>
            <p:cNvCxnSpPr>
              <a:cxnSpLocks/>
            </p:cNvCxnSpPr>
            <p:nvPr/>
          </p:nvCxnSpPr>
          <p:spPr>
            <a:xfrm>
              <a:off x="3124200" y="1397029"/>
              <a:ext cx="336143" cy="3353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Line 6">
              <a:extLst>
                <a:ext uri="{FF2B5EF4-FFF2-40B4-BE49-F238E27FC236}">
                  <a16:creationId xmlns:a16="http://schemas.microsoft.com/office/drawing/2014/main" id="{A328EC60-A2A8-44B9-BEDE-797A28BF61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72001" y="3318013"/>
              <a:ext cx="666876" cy="571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37A4D93-5209-4D00-945E-78DF5812E348}"/>
                    </a:ext>
                  </a:extLst>
                </p:cNvPr>
                <p:cNvSpPr txBox="1"/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37A4D93-5209-4D00-945E-78DF5812E3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382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7C2D80FB-11BD-4A9E-9866-C5603473EA0C}"/>
                    </a:ext>
                  </a:extLst>
                </p:cNvPr>
                <p:cNvSpPr txBox="1"/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m</m:t>
                        </m:r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  <m:r>
                          <a:rPr lang="en-US" altLang="he-IL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7C2D80FB-11BD-4A9E-9866-C5603473EA0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blipFill>
                  <a:blip r:embed="rId8"/>
                  <a:stretch>
                    <a:fillRect l="-5000" r="-121667" b="-15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5734940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23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696759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Digital Signatures Security: Unforgeability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0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500512" y="3933611"/>
                <a:ext cx="8186287" cy="1576496"/>
              </a:xfrm>
            </p:spPr>
            <p:txBody>
              <a:bodyPr/>
              <a:lstStyle/>
              <a:p>
                <a:pPr marL="342900" lvl="1" indent="-342900" eaLnBrk="1" hangingPunct="1">
                  <a:lnSpc>
                    <a:spcPct val="90000"/>
                  </a:lnSpc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800" dirty="0"/>
                  <a:t>Unforgeability: given </a:t>
                </a:r>
                <a14:m>
                  <m:oMath xmlns:m="http://schemas.openxmlformats.org/officeDocument/2006/math"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en-US" sz="2800" dirty="0"/>
                  <a:t>, attacker should be unable to find </a:t>
                </a:r>
                <a:r>
                  <a:rPr lang="en-US" altLang="en-US" sz="2800" b="1" dirty="0"/>
                  <a:t>any</a:t>
                </a:r>
                <a:r>
                  <a:rPr lang="en-US" altLang="en-US" sz="2800" dirty="0"/>
                  <a:t> ‘valid’ (</a:t>
                </a:r>
                <a14:m>
                  <m:oMath xmlns:m="http://schemas.openxmlformats.org/officeDocument/2006/math"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l-GR" altLang="he-IL" sz="2800" i="1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l-GR" altLang="he-IL" sz="2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σ</a:t>
                </a:r>
                <a:r>
                  <a:rPr lang="en-US" altLang="en-US" sz="2800" dirty="0"/>
                  <a:t>), i.e., </a:t>
                </a:r>
                <a:r>
                  <a:rPr lang="en-US" altLang="he-IL" sz="2800" i="1" dirty="0" err="1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en-US" altLang="he-IL" sz="2800" i="1" baseline="-25000" dirty="0" err="1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en-US" altLang="he-IL" sz="2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(m,</a:t>
                </a:r>
                <a:r>
                  <a:rPr lang="el-GR" altLang="he-IL" sz="2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σ</a:t>
                </a:r>
                <a:r>
                  <a:rPr lang="en-US" altLang="he-IL" sz="2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)=OK</a:t>
                </a:r>
                <a:endParaRPr lang="en-US" altLang="he-IL" sz="2800" dirty="0"/>
              </a:p>
              <a:p>
                <a:pPr marL="695325" lvl="2" indent="-342900" eaLnBrk="1" hangingPunct="1">
                  <a:lnSpc>
                    <a:spcPct val="90000"/>
                  </a:lnSpc>
                </a:pPr>
                <a:r>
                  <a:rPr lang="en-US" altLang="en-US" sz="2400" dirty="0"/>
                  <a:t>Even when attacker can select messages </a:t>
                </a:r>
                <a14:m>
                  <m:oMath xmlns:m="http://schemas.openxmlformats.org/officeDocument/2006/math"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altLang="en-US" sz="2400" dirty="0"/>
                  <a:t>’, receive </a:t>
                </a:r>
                <a:r>
                  <a:rPr lang="el-GR" altLang="he-IL" sz="24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σ</a:t>
                </a:r>
                <a:r>
                  <a:rPr lang="en-US" altLang="he-IL" sz="24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’=</a:t>
                </a:r>
                <a:r>
                  <a:rPr lang="en-US" altLang="he-IL" sz="2400" i="1" dirty="0" err="1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altLang="he-IL" sz="2400" i="1" baseline="-25000" dirty="0" err="1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altLang="he-IL" sz="24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(m’)</a:t>
                </a:r>
                <a:endParaRPr lang="en-US" altLang="en-US" sz="2400" dirty="0">
                  <a:solidFill>
                    <a:srgbClr val="0000FF"/>
                  </a:solidFill>
                </a:endParaRPr>
              </a:p>
              <a:p>
                <a:pPr marL="695325" lvl="2" indent="-342900" eaLnBrk="1" hangingPunct="1">
                  <a:lnSpc>
                    <a:spcPct val="90000"/>
                  </a:lnSpc>
                </a:pPr>
                <a:r>
                  <a:rPr lang="en-US" altLang="en-US" sz="2400" dirty="0"/>
                  <a:t>For any message except chosen </a:t>
                </a:r>
                <a:r>
                  <a:rPr lang="en-US" altLang="he-IL" sz="24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endParaRPr lang="en-US" altLang="en-US" sz="2400" dirty="0"/>
              </a:p>
            </p:txBody>
          </p:sp>
        </mc:Choice>
        <mc:Fallback xmlns="">
          <p:sp>
            <p:nvSpPr>
              <p:cNvPr id="410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500512" y="3933611"/>
                <a:ext cx="8186287" cy="1576496"/>
              </a:xfrm>
              <a:blipFill>
                <a:blip r:embed="rId3"/>
                <a:stretch>
                  <a:fillRect l="-447" t="-6564" r="-670" b="-351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0" name="Group 29">
            <a:extLst>
              <a:ext uri="{FF2B5EF4-FFF2-40B4-BE49-F238E27FC236}">
                <a16:creationId xmlns:a16="http://schemas.microsoft.com/office/drawing/2014/main" id="{825B0B66-DF4E-490B-8EBF-1FF75C0CEFAE}"/>
              </a:ext>
            </a:extLst>
          </p:cNvPr>
          <p:cNvGrpSpPr/>
          <p:nvPr/>
        </p:nvGrpSpPr>
        <p:grpSpPr>
          <a:xfrm>
            <a:off x="1187424" y="1036573"/>
            <a:ext cx="6027974" cy="2622892"/>
            <a:chOff x="1187424" y="1036573"/>
            <a:chExt cx="6027974" cy="262289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4C99289-DD20-46A1-AC4C-8C26DA8A9CC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>
                  <a:lvl1pPr>
                    <a:spcBef>
                      <a:spcPts val="7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3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>
                    <a:spcBef>
                      <a:spcPts val="6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6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>
                    <a:spcBef>
                      <a:spcPts val="5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2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ClrTx/>
                  </a:pPr>
                  <a:r>
                    <a:rPr lang="en-US" altLang="he-IL" sz="1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Sign </a:t>
                  </a:r>
                  <a14:m>
                    <m:oMath xmlns:m="http://schemas.openxmlformats.org/officeDocument/2006/math">
                      <m:r>
                        <a:rPr lang="en-US" altLang="he-IL" sz="18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𝜎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US" altLang="he-IL" sz="1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/>
                      </m:groupChr>
                      <m:r>
                        <a:rPr lang="en-US" altLang="he-IL" sz="1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</a:t>
                  </a:r>
                  <a:r>
                    <a:rPr lang="en-US" altLang="he-IL" sz="1800" i="1" baseline="-25000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</a:t>
                  </a:r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(m)</a:t>
                  </a:r>
                </a:p>
              </p:txBody>
            </p:sp>
          </mc:Choice>
          <mc:Fallback xmlns=""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4C99289-DD20-46A1-AC4C-8C26DA8A9CC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blipFill>
                  <a:blip r:embed="rId4"/>
                  <a:stretch>
                    <a:fillRect b="-3883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66C1277-66D1-40F3-B7CF-8EF12F82D3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3001" y="3065343"/>
              <a:ext cx="1643701" cy="594122"/>
            </a:xfrm>
            <a:prstGeom prst="rect">
              <a:avLst/>
            </a:prstGeom>
            <a:solidFill>
              <a:srgbClr val="FFFFCC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lIns="67500" tIns="35100" rIns="67500" bIns="35100" anchor="ctr"/>
            <a:lstStyle/>
            <a:p>
              <a:pPr algn="ctr"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n-US" altLang="he-IL" i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Verify </a:t>
              </a:r>
              <a:r>
                <a:rPr lang="en-US" altLang="he-IL" sz="1800" i="1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</a:t>
              </a:r>
              <a:r>
                <a:rPr lang="en-US" altLang="he-IL" sz="1800" i="1" baseline="-25000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(m,</a:t>
              </a:r>
              <a:r>
                <a:rPr lang="el-GR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σ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US" altLang="he-IL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Line 5">
              <a:extLst>
                <a:ext uri="{FF2B5EF4-FFF2-40B4-BE49-F238E27FC236}">
                  <a16:creationId xmlns:a16="http://schemas.microsoft.com/office/drawing/2014/main" id="{61F49D4B-202A-4693-A67C-E2F660278C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42886" y="3299468"/>
              <a:ext cx="241984" cy="3817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55" name="Text Box 8">
              <a:extLst>
                <a:ext uri="{FF2B5EF4-FFF2-40B4-BE49-F238E27FC236}">
                  <a16:creationId xmlns:a16="http://schemas.microsoft.com/office/drawing/2014/main" id="{9234E370-F1D1-4C14-978D-0C12C11E3F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7424" y="2956595"/>
              <a:ext cx="94423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m</a:t>
              </a:r>
            </a:p>
          </p:txBody>
        </p:sp>
        <p:sp>
          <p:nvSpPr>
            <p:cNvPr id="56" name="Line 12">
              <a:extLst>
                <a:ext uri="{FF2B5EF4-FFF2-40B4-BE49-F238E27FC236}">
                  <a16:creationId xmlns:a16="http://schemas.microsoft.com/office/drawing/2014/main" id="{A2BA6BEE-BA63-410A-B816-8EC69C6692C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57124" y="2903418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57" name="Line 12">
              <a:extLst>
                <a:ext uri="{FF2B5EF4-FFF2-40B4-BE49-F238E27FC236}">
                  <a16:creationId xmlns:a16="http://schemas.microsoft.com/office/drawing/2014/main" id="{CC523E3B-A323-42BD-93F4-8E3E19C2C5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65326" y="2869897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58" name="Text Box 14">
              <a:extLst>
                <a:ext uri="{FF2B5EF4-FFF2-40B4-BE49-F238E27FC236}">
                  <a16:creationId xmlns:a16="http://schemas.microsoft.com/office/drawing/2014/main" id="{D2002D1C-0D63-45CC-B77C-6591770E5C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2936" y="1843204"/>
              <a:ext cx="1523558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private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signing key A.s</a:t>
              </a:r>
            </a:p>
          </p:txBody>
        </p:sp>
        <p:sp>
          <p:nvSpPr>
            <p:cNvPr id="59" name="Line 6">
              <a:extLst>
                <a:ext uri="{FF2B5EF4-FFF2-40B4-BE49-F238E27FC236}">
                  <a16:creationId xmlns:a16="http://schemas.microsoft.com/office/drawing/2014/main" id="{5547BB38-4736-4791-A1B7-4853E97F85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95829" y="3321150"/>
              <a:ext cx="240528" cy="2578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B95AB6FA-DCBF-44E1-8C85-47C1177EAF1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/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Key Generation</a:t>
                  </a:r>
                </a:p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</a:t>
                  </a:r>
                  <a:r>
                    <a:rPr lang="en-US" altLang="he-IL" i="1" dirty="0" err="1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A.s,A.v</a:t>
                  </a: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) </a:t>
                  </a:r>
                  <a14:m>
                    <m:oMath xmlns:m="http://schemas.openxmlformats.org/officeDocument/2006/math">
                      <m:groupChr>
                        <m:groupChrPr>
                          <m:chr m:val="←"/>
                          <m:vertJc m:val="bot"/>
                          <m:ctrl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$</m:t>
                          </m:r>
                        </m:e>
                      </m:groupChr>
                      <m:r>
                        <a:rPr lang="en-US" altLang="he-IL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KG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altLang="he-IL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e>
                            <m:sup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</m:oMath>
                  </a14:m>
                  <a:endParaRPr lang="en-US" altLang="he-IL" i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B95AB6FA-DCBF-44E1-8C85-47C1177EAF1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blipFill>
                  <a:blip r:embed="rId5"/>
                  <a:stretch>
                    <a:fillRect t="-3150" b="-11024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4B7BA6A0-B765-4270-A39E-80C45F941B79}"/>
                </a:ext>
              </a:extLst>
            </p:cNvPr>
            <p:cNvCxnSpPr>
              <a:cxnSpLocks/>
              <a:endCxn id="62" idx="3"/>
            </p:cNvCxnSpPr>
            <p:nvPr/>
          </p:nvCxnSpPr>
          <p:spPr>
            <a:xfrm flipH="1">
              <a:off x="2988608" y="1756007"/>
              <a:ext cx="1007221" cy="10085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 Box 14">
              <a:extLst>
                <a:ext uri="{FF2B5EF4-FFF2-40B4-BE49-F238E27FC236}">
                  <a16:creationId xmlns:a16="http://schemas.microsoft.com/office/drawing/2014/main" id="{2753FF24-3055-4515-ADB4-88C3F30A6A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63749" y="2590590"/>
              <a:ext cx="424859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A.s</a:t>
              </a:r>
            </a:p>
          </p:txBody>
        </p: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0E028ED6-5146-4537-8A9F-62F1DB9B9E22}"/>
                </a:ext>
              </a:extLst>
            </p:cNvPr>
            <p:cNvCxnSpPr>
              <a:cxnSpLocks/>
            </p:cNvCxnSpPr>
            <p:nvPr/>
          </p:nvCxnSpPr>
          <p:spPr>
            <a:xfrm>
              <a:off x="4416344" y="1774866"/>
              <a:ext cx="1353868" cy="9632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 Box 14">
              <a:extLst>
                <a:ext uri="{FF2B5EF4-FFF2-40B4-BE49-F238E27FC236}">
                  <a16:creationId xmlns:a16="http://schemas.microsoft.com/office/drawing/2014/main" id="{E4B8FAFF-5B59-4F78-A4CF-B0A00147F8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37869" y="2552155"/>
              <a:ext cx="437683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Text Box 14">
              <a:extLst>
                <a:ext uri="{FF2B5EF4-FFF2-40B4-BE49-F238E27FC236}">
                  <a16:creationId xmlns:a16="http://schemas.microsoft.com/office/drawing/2014/main" id="{FA4AD2A2-AE96-4E76-8627-1FDE04162D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94296" y="1890162"/>
              <a:ext cx="192110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public</a:t>
              </a:r>
              <a:b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verification key </a:t>
              </a: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66" name="Picture 73">
              <a:extLst>
                <a:ext uri="{FF2B5EF4-FFF2-40B4-BE49-F238E27FC236}">
                  <a16:creationId xmlns:a16="http://schemas.microsoft.com/office/drawing/2014/main" id="{1977094F-01E5-423A-84A6-58972CE56F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6054" y="2309148"/>
              <a:ext cx="424859" cy="6474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pic>
          <p:nvPicPr>
            <p:cNvPr id="67" name="Picture 74">
              <a:extLst>
                <a:ext uri="{FF2B5EF4-FFF2-40B4-BE49-F238E27FC236}">
                  <a16:creationId xmlns:a16="http://schemas.microsoft.com/office/drawing/2014/main" id="{8C8ED187-C9BA-42E6-85BD-7800C72F13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3973" y="2537842"/>
              <a:ext cx="296043" cy="5275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68" name="Text Box 10">
              <a:extLst>
                <a:ext uri="{FF2B5EF4-FFF2-40B4-BE49-F238E27FC236}">
                  <a16:creationId xmlns:a16="http://schemas.microsoft.com/office/drawing/2014/main" id="{4102BC11-948F-4ACA-94D1-9E4475139F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15174" y="1216396"/>
              <a:ext cx="1303304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Key length n</a:t>
              </a:r>
            </a:p>
          </p:txBody>
        </p:sp>
        <p:cxnSp>
          <p:nvCxnSpPr>
            <p:cNvPr id="69" name="Elbow Connector 47">
              <a:extLst>
                <a:ext uri="{FF2B5EF4-FFF2-40B4-BE49-F238E27FC236}">
                  <a16:creationId xmlns:a16="http://schemas.microsoft.com/office/drawing/2014/main" id="{8F462C11-1EC7-4DC2-A55B-D03E9D8DC6F5}"/>
                </a:ext>
              </a:extLst>
            </p:cNvPr>
            <p:cNvCxnSpPr>
              <a:cxnSpLocks/>
            </p:cNvCxnSpPr>
            <p:nvPr/>
          </p:nvCxnSpPr>
          <p:spPr>
            <a:xfrm>
              <a:off x="3124200" y="1397029"/>
              <a:ext cx="336143" cy="3353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Line 6">
              <a:extLst>
                <a:ext uri="{FF2B5EF4-FFF2-40B4-BE49-F238E27FC236}">
                  <a16:creationId xmlns:a16="http://schemas.microsoft.com/office/drawing/2014/main" id="{3F56D671-9A8F-496D-BD6B-B5DDCF3DBF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72001" y="3318013"/>
              <a:ext cx="666876" cy="571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C3F135DD-88FD-4298-916E-219FFCAEE601}"/>
                    </a:ext>
                  </a:extLst>
                </p:cNvPr>
                <p:cNvSpPr txBox="1"/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C3F135DD-88FD-4298-916E-219FFCAEE60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382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6EAEE664-2D1E-49F2-A3D8-8752EEC9FDA5}"/>
                    </a:ext>
                  </a:extLst>
                </p:cNvPr>
                <p:cNvSpPr txBox="1"/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m</m:t>
                        </m:r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  <m:r>
                          <a:rPr lang="en-US" altLang="he-IL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6EAEE664-2D1E-49F2-A3D8-8752EEC9FDA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blipFill>
                  <a:blip r:embed="rId9"/>
                  <a:stretch>
                    <a:fillRect l="-5000" r="-121667" b="-15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930834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48E42-5704-EB42-BDAC-5C71CA785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Signature Scheme Definition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A11F8-9526-BE4E-BD34-9EBEE5BC8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24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631045-5202-0449-B12A-EBA4931DB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114" y="1158975"/>
            <a:ext cx="6565656" cy="4807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2328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48E42-5704-EB42-BDAC-5C71CA785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Signature Scheme Security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A11F8-9526-BE4E-BD34-9EBEE5BC8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25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14A154-82DD-9849-B52B-E9693BC38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420" y="1150326"/>
            <a:ext cx="6420182" cy="16866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4162F5-E13E-534F-9AF0-889C9923D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414" y="3399083"/>
            <a:ext cx="7326140" cy="2129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4367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4623CA3-81B3-49F7-A6CB-F5FB0E5C5B77}" type="slidenum">
              <a:rPr lang="he-IL" altLang="en-US"/>
              <a:pPr>
                <a:defRPr/>
              </a:pPr>
              <a:t>26</a:t>
            </a:fld>
            <a:endParaRPr lang="en-US" altLang="en-US"/>
          </a:p>
        </p:txBody>
      </p:sp>
      <p:sp>
        <p:nvSpPr>
          <p:cNvPr id="51205" name="Rectangle 2"/>
          <p:cNvSpPr>
            <a:spLocks noGrp="1" noChangeArrowheads="1"/>
          </p:cNvSpPr>
          <p:nvPr>
            <p:ph type="title"/>
          </p:nvPr>
        </p:nvSpPr>
        <p:spPr>
          <a:xfrm>
            <a:off x="388938" y="277813"/>
            <a:ext cx="8299450" cy="78105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/>
              <a:t>RSA Signatures</a:t>
            </a:r>
          </a:p>
        </p:txBody>
      </p:sp>
      <p:sp>
        <p:nvSpPr>
          <p:cNvPr id="1451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76225" y="925771"/>
            <a:ext cx="8591550" cy="5475474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marL="341313" indent="-341313" defTabSz="449263" eaLnBrk="1" hangingPunct="1">
              <a:spcBef>
                <a:spcPts val="52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>
                <a:solidFill>
                  <a:srgbClr val="0000FF"/>
                </a:solidFill>
              </a:rPr>
              <a:t>Secret signing key </a:t>
            </a:r>
            <a:r>
              <a:rPr lang="en-GB" altLang="en-US" sz="2400" i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GB" altLang="en-US" sz="2400" dirty="0">
                <a:solidFill>
                  <a:srgbClr val="0000FF"/>
                </a:solidFill>
              </a:rPr>
              <a:t>, public verification key </a:t>
            </a:r>
            <a:r>
              <a:rPr lang="en-GB" altLang="en-US" sz="2400" i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v</a:t>
            </a:r>
          </a:p>
          <a:p>
            <a:pPr marL="341313" indent="-341313" defTabSz="449263" eaLnBrk="1" hangingPunct="1">
              <a:spcBef>
                <a:spcPts val="52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>
                <a:solidFill>
                  <a:srgbClr val="0000FF"/>
                </a:solidFill>
              </a:rPr>
              <a:t>Short (&lt;n) messages: </a:t>
            </a:r>
            <a:r>
              <a:rPr lang="en-GB" altLang="en-US" sz="2400" u="sng" dirty="0">
                <a:solidFill>
                  <a:srgbClr val="0000FF"/>
                </a:solidFill>
              </a:rPr>
              <a:t>RSA signing with message recovery</a:t>
            </a:r>
          </a:p>
          <a:p>
            <a:pPr marL="341313" indent="-341313" defTabSz="449263" eaLnBrk="1" hangingPunct="1">
              <a:spcBef>
                <a:spcPts val="52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>
                <a:solidFill>
                  <a:srgbClr val="0000FF"/>
                </a:solidFill>
              </a:rPr>
              <a:t>First attempt:</a:t>
            </a:r>
          </a:p>
          <a:p>
            <a:pPr marL="668338" lvl="1" indent="-341313" defTabSz="449263" eaLnBrk="1" hangingPunct="1">
              <a:spcBef>
                <a:spcPts val="52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1800" dirty="0">
                <a:solidFill>
                  <a:srgbClr val="0000FF"/>
                </a:solidFill>
              </a:rPr>
              <a:t>RSA.</a:t>
            </a:r>
            <a:r>
              <a:rPr lang="en-GB" altLang="en-US" sz="2000" i="1" dirty="0"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GB" altLang="en-US" sz="2000" i="1" baseline="-25000" dirty="0"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GB" altLang="en-US" sz="2000" i="1" dirty="0">
                <a:latin typeface="Times New Roman" pitchFamily="18" charset="0"/>
                <a:cs typeface="Times New Roman" pitchFamily="18" charset="0"/>
              </a:rPr>
              <a:t>(m)= </a:t>
            </a:r>
            <a:r>
              <a:rPr lang="en-GB" altLang="en-US" sz="2000" i="1" dirty="0" err="1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GB" altLang="en-US" sz="2000" i="1" baseline="30000" dirty="0" err="1"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GB" altLang="en-US" sz="2000" i="1" baseline="30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altLang="en-US" sz="2000" i="1" dirty="0">
                <a:latin typeface="Times New Roman" pitchFamily="18" charset="0"/>
                <a:cs typeface="Times New Roman" pitchFamily="18" charset="0"/>
              </a:rPr>
              <a:t>mod n, </a:t>
            </a:r>
            <a:br>
              <a:rPr lang="en-GB" altLang="en-US" sz="2000" i="1" dirty="0">
                <a:latin typeface="Times New Roman" pitchFamily="18" charset="0"/>
                <a:cs typeface="Times New Roman" pitchFamily="18" charset="0"/>
              </a:rPr>
            </a:br>
            <a:r>
              <a:rPr lang="en-GB" altLang="en-US" sz="1800" dirty="0" err="1">
                <a:solidFill>
                  <a:srgbClr val="0000FF"/>
                </a:solidFill>
              </a:rPr>
              <a:t>RSA.</a:t>
            </a:r>
            <a:r>
              <a:rPr lang="en-GB" altLang="en-US" sz="2000" i="1" dirty="0" err="1">
                <a:latin typeface="Times New Roman" pitchFamily="18" charset="0"/>
                <a:cs typeface="Times New Roman" pitchFamily="18" charset="0"/>
              </a:rPr>
              <a:t>V</a:t>
            </a:r>
            <a:r>
              <a:rPr lang="en-GB" altLang="en-US" sz="2000" i="1" baseline="-25000" dirty="0" err="1">
                <a:latin typeface="Times New Roman" pitchFamily="18" charset="0"/>
                <a:cs typeface="Times New Roman" pitchFamily="18" charset="0"/>
              </a:rPr>
              <a:t>v</a:t>
            </a:r>
            <a:r>
              <a:rPr lang="en-GB" altLang="en-US" sz="2000" i="1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GB" altLang="en-US" sz="2000" i="1" dirty="0" err="1">
                <a:latin typeface="Times New Roman" pitchFamily="18" charset="0"/>
                <a:cs typeface="Times New Roman" pitchFamily="18" charset="0"/>
              </a:rPr>
              <a:t>m,x</a:t>
            </a:r>
            <a:r>
              <a:rPr lang="en-GB" altLang="en-US" sz="2000" i="1" dirty="0">
                <a:latin typeface="Times New Roman" pitchFamily="18" charset="0"/>
                <a:cs typeface="Times New Roman" pitchFamily="18" charset="0"/>
              </a:rPr>
              <a:t>)={ OK if m=x</a:t>
            </a:r>
            <a:r>
              <a:rPr lang="en-GB" altLang="en-US" sz="2000" i="1" baseline="30000" dirty="0">
                <a:latin typeface="Times New Roman" pitchFamily="18" charset="0"/>
                <a:cs typeface="Times New Roman" pitchFamily="18" charset="0"/>
              </a:rPr>
              <a:t>v</a:t>
            </a:r>
            <a:r>
              <a:rPr lang="en-GB" altLang="en-US" sz="2000" i="1" dirty="0">
                <a:latin typeface="Times New Roman" pitchFamily="18" charset="0"/>
                <a:cs typeface="Times New Roman" pitchFamily="18" charset="0"/>
              </a:rPr>
              <a:t> mod n; else, FAIL }</a:t>
            </a:r>
          </a:p>
          <a:p>
            <a:pPr marL="668338" lvl="1" indent="-341313" defTabSz="449263" eaLnBrk="1" hangingPunct="1">
              <a:spcBef>
                <a:spcPts val="52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>
                <a:solidFill>
                  <a:srgbClr val="0000FF"/>
                </a:solidFill>
              </a:rPr>
              <a:t>Hmm… for any </a:t>
            </a:r>
            <a:r>
              <a:rPr lang="en-GB" altLang="en-US" sz="2000" i="1" dirty="0">
                <a:latin typeface="Times New Roman" pitchFamily="18" charset="0"/>
                <a:cs typeface="Times New Roman" pitchFamily="18" charset="0"/>
              </a:rPr>
              <a:t>x, </a:t>
            </a:r>
            <a:r>
              <a:rPr lang="en-GB" altLang="en-US" sz="2000" dirty="0">
                <a:solidFill>
                  <a:srgbClr val="0000FF"/>
                </a:solidFill>
              </a:rPr>
              <a:t>let </a:t>
            </a:r>
            <a:r>
              <a:rPr lang="en-GB" altLang="en-US" sz="2000" i="1" dirty="0">
                <a:latin typeface="Times New Roman" pitchFamily="18" charset="0"/>
                <a:cs typeface="Times New Roman" pitchFamily="18" charset="0"/>
              </a:rPr>
              <a:t>m=x</a:t>
            </a:r>
            <a:r>
              <a:rPr lang="en-GB" altLang="en-US" sz="2000" i="1" baseline="30000" dirty="0">
                <a:latin typeface="Times New Roman" pitchFamily="18" charset="0"/>
                <a:cs typeface="Times New Roman" pitchFamily="18" charset="0"/>
              </a:rPr>
              <a:t>v</a:t>
            </a:r>
            <a:r>
              <a:rPr lang="en-GB" altLang="en-US" sz="2000" i="1" dirty="0">
                <a:latin typeface="Times New Roman" pitchFamily="18" charset="0"/>
                <a:cs typeface="Times New Roman" pitchFamily="18" charset="0"/>
              </a:rPr>
              <a:t> mod n</a:t>
            </a:r>
            <a:r>
              <a:rPr lang="en-GB" altLang="en-US" sz="2000" dirty="0">
                <a:solidFill>
                  <a:srgbClr val="0000FF"/>
                </a:solidFill>
              </a:rPr>
              <a:t> ; then </a:t>
            </a:r>
            <a:r>
              <a:rPr lang="en-GB" altLang="en-US" sz="1800" dirty="0" err="1">
                <a:solidFill>
                  <a:srgbClr val="0000FF"/>
                </a:solidFill>
              </a:rPr>
              <a:t>RSA.</a:t>
            </a:r>
            <a:r>
              <a:rPr lang="en-GB" altLang="en-US" sz="2000" i="1" dirty="0" err="1">
                <a:latin typeface="Times New Roman" pitchFamily="18" charset="0"/>
                <a:cs typeface="Times New Roman" pitchFamily="18" charset="0"/>
              </a:rPr>
              <a:t>V</a:t>
            </a:r>
            <a:r>
              <a:rPr lang="en-GB" altLang="en-US" sz="2000" i="1" baseline="-25000" dirty="0" err="1">
                <a:latin typeface="Times New Roman" pitchFamily="18" charset="0"/>
                <a:cs typeface="Times New Roman" pitchFamily="18" charset="0"/>
              </a:rPr>
              <a:t>v</a:t>
            </a:r>
            <a:r>
              <a:rPr lang="en-GB" altLang="en-US" sz="2000" i="1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GB" altLang="en-US" sz="2000" i="1" dirty="0" err="1">
                <a:latin typeface="Times New Roman" pitchFamily="18" charset="0"/>
                <a:cs typeface="Times New Roman" pitchFamily="18" charset="0"/>
              </a:rPr>
              <a:t>m,x</a:t>
            </a:r>
            <a:r>
              <a:rPr lang="en-GB" altLang="en-US" sz="2000" i="1" dirty="0">
                <a:latin typeface="Times New Roman" pitchFamily="18" charset="0"/>
                <a:cs typeface="Times New Roman" pitchFamily="18" charset="0"/>
              </a:rPr>
              <a:t>)= OK </a:t>
            </a:r>
          </a:p>
          <a:p>
            <a:pPr marL="668338" lvl="1" indent="-341313" defTabSz="449263" eaLnBrk="1" hangingPunct="1">
              <a:spcBef>
                <a:spcPts val="52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u="sng" dirty="0" err="1">
                <a:solidFill>
                  <a:srgbClr val="0000FF"/>
                </a:solidFill>
              </a:rPr>
              <a:t>Unforgeability</a:t>
            </a:r>
            <a:r>
              <a:rPr lang="en-GB" altLang="en-US" sz="2000" u="sng" dirty="0">
                <a:solidFill>
                  <a:srgbClr val="0000FF"/>
                </a:solidFill>
              </a:rPr>
              <a:t> requirement fails: attacker has a forgery !</a:t>
            </a:r>
            <a:endParaRPr lang="en-GB" altLang="en-US" sz="2000" dirty="0">
              <a:solidFill>
                <a:srgbClr val="0000FF"/>
              </a:solidFill>
            </a:endParaRPr>
          </a:p>
          <a:p>
            <a:pPr marL="341313" indent="-341313" defTabSz="449263" eaLnBrk="1" hangingPunct="1">
              <a:spcBef>
                <a:spcPts val="52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>
                <a:solidFill>
                  <a:srgbClr val="0000FF"/>
                </a:solidFill>
              </a:rPr>
              <a:t>Preventing `random signatures’ ? </a:t>
            </a:r>
            <a:endParaRPr lang="en-GB" altLang="en-US" sz="2400" u="sng" dirty="0">
              <a:solidFill>
                <a:srgbClr val="0000FF"/>
              </a:solidFill>
            </a:endParaRPr>
          </a:p>
          <a:p>
            <a:pPr marL="741363" lvl="1" indent="-284163" defTabSz="449263" eaLnBrk="1" hangingPunct="1"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>
                <a:solidFill>
                  <a:srgbClr val="0000FF"/>
                </a:solidFill>
              </a:rPr>
              <a:t>RSA.</a:t>
            </a:r>
            <a:r>
              <a:rPr lang="en-GB" altLang="en-US" sz="2400" i="1" dirty="0"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GB" altLang="en-US" sz="2400" i="1" baseline="-25000" dirty="0"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GB" altLang="en-US" sz="2400" i="1" dirty="0">
                <a:latin typeface="Times New Roman" pitchFamily="18" charset="0"/>
                <a:cs typeface="Times New Roman" pitchFamily="18" charset="0"/>
              </a:rPr>
              <a:t>(m)= pad(m)</a:t>
            </a:r>
            <a:r>
              <a:rPr lang="en-GB" altLang="en-US" sz="2400" i="1" baseline="30000" dirty="0">
                <a:latin typeface="Times New Roman" pitchFamily="18" charset="0"/>
                <a:cs typeface="Times New Roman" pitchFamily="18" charset="0"/>
              </a:rPr>
              <a:t>s </a:t>
            </a:r>
            <a:r>
              <a:rPr lang="en-GB" altLang="en-US" sz="2400" i="1" dirty="0">
                <a:latin typeface="Times New Roman" pitchFamily="18" charset="0"/>
                <a:cs typeface="Times New Roman" pitchFamily="18" charset="0"/>
              </a:rPr>
              <a:t>mod n, </a:t>
            </a:r>
            <a:br>
              <a:rPr lang="en-GB" altLang="en-US" sz="2400" i="1" dirty="0">
                <a:latin typeface="Times New Roman" pitchFamily="18" charset="0"/>
                <a:cs typeface="Times New Roman" pitchFamily="18" charset="0"/>
              </a:rPr>
            </a:br>
            <a:r>
              <a:rPr lang="en-GB" altLang="en-US" sz="2000" dirty="0" err="1">
                <a:solidFill>
                  <a:srgbClr val="0000FF"/>
                </a:solidFill>
              </a:rPr>
              <a:t>RSA.</a:t>
            </a:r>
            <a:r>
              <a:rPr lang="en-GB" altLang="en-US" sz="2400" i="1" dirty="0" err="1">
                <a:latin typeface="Times New Roman" pitchFamily="18" charset="0"/>
                <a:cs typeface="Times New Roman" pitchFamily="18" charset="0"/>
              </a:rPr>
              <a:t>V</a:t>
            </a:r>
            <a:r>
              <a:rPr lang="en-GB" altLang="en-US" sz="2400" i="1" baseline="-25000" dirty="0" err="1">
                <a:latin typeface="Times New Roman" pitchFamily="18" charset="0"/>
                <a:cs typeface="Times New Roman" pitchFamily="18" charset="0"/>
              </a:rPr>
              <a:t>v</a:t>
            </a:r>
            <a:r>
              <a:rPr lang="en-GB" altLang="en-US" sz="2400" i="1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GB" altLang="en-US" sz="2400" i="1" dirty="0" err="1">
                <a:latin typeface="Times New Roman" pitchFamily="18" charset="0"/>
                <a:cs typeface="Times New Roman" pitchFamily="18" charset="0"/>
              </a:rPr>
              <a:t>m,x</a:t>
            </a:r>
            <a:r>
              <a:rPr lang="en-GB" altLang="en-US" sz="2400" i="1" dirty="0">
                <a:latin typeface="Times New Roman" pitchFamily="18" charset="0"/>
                <a:cs typeface="Times New Roman" pitchFamily="18" charset="0"/>
              </a:rPr>
              <a:t>)={OK if m=</a:t>
            </a:r>
            <a:r>
              <a:rPr lang="en-GB" altLang="en-US" sz="2400" i="1" dirty="0" err="1">
                <a:latin typeface="Times New Roman" pitchFamily="18" charset="0"/>
                <a:cs typeface="Times New Roman" pitchFamily="18" charset="0"/>
              </a:rPr>
              <a:t>unpad</a:t>
            </a:r>
            <a:r>
              <a:rPr lang="en-GB" altLang="en-US" sz="2400" i="1" dirty="0">
                <a:latin typeface="Times New Roman" pitchFamily="18" charset="0"/>
                <a:cs typeface="Times New Roman" pitchFamily="18" charset="0"/>
              </a:rPr>
              <a:t>(x</a:t>
            </a:r>
            <a:r>
              <a:rPr lang="en-GB" altLang="en-US" sz="2400" i="1" baseline="30000" dirty="0">
                <a:latin typeface="Times New Roman" pitchFamily="18" charset="0"/>
                <a:cs typeface="Times New Roman" pitchFamily="18" charset="0"/>
              </a:rPr>
              <a:t>v</a:t>
            </a:r>
            <a:r>
              <a:rPr lang="en-GB" altLang="en-US" sz="2400" i="1" dirty="0">
                <a:latin typeface="Times New Roman" pitchFamily="18" charset="0"/>
                <a:cs typeface="Times New Roman" pitchFamily="18" charset="0"/>
              </a:rPr>
              <a:t> mod n); else, FAIL}</a:t>
            </a:r>
          </a:p>
          <a:p>
            <a:pPr marL="668338" lvl="1" indent="-341313" defTabSz="449263" eaLnBrk="1" hangingPunct="1">
              <a:spcBef>
                <a:spcPts val="52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i="1" dirty="0">
                <a:latin typeface="Times New Roman" pitchFamily="18" charset="0"/>
                <a:cs typeface="Times New Roman" pitchFamily="18" charset="0"/>
              </a:rPr>
              <a:t>Pad, </a:t>
            </a:r>
            <a:r>
              <a:rPr lang="en-GB" altLang="en-US" sz="2000" i="1" dirty="0" err="1">
                <a:latin typeface="Times New Roman" pitchFamily="18" charset="0"/>
                <a:cs typeface="Times New Roman" pitchFamily="18" charset="0"/>
              </a:rPr>
              <a:t>unpad</a:t>
            </a:r>
            <a:r>
              <a:rPr lang="en-GB" altLang="en-US" sz="2000" i="1" dirty="0"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GB" altLang="en-US" sz="2000" dirty="0">
                <a:solidFill>
                  <a:srgbClr val="0000FF"/>
                </a:solidFill>
              </a:rPr>
              <a:t>redundancy added (pad) and verified (</a:t>
            </a:r>
            <a:r>
              <a:rPr lang="en-GB" altLang="en-US" sz="2000" dirty="0" err="1">
                <a:solidFill>
                  <a:srgbClr val="0000FF"/>
                </a:solidFill>
              </a:rPr>
              <a:t>unpad</a:t>
            </a:r>
            <a:r>
              <a:rPr lang="en-GB" altLang="en-US" sz="2000" dirty="0">
                <a:solidFill>
                  <a:srgbClr val="0000FF"/>
                </a:solidFill>
              </a:rPr>
              <a:t>)</a:t>
            </a:r>
            <a:endParaRPr lang="en-GB" altLang="en-US" sz="1600" dirty="0">
              <a:solidFill>
                <a:srgbClr val="0000FF"/>
              </a:solidFill>
            </a:endParaRPr>
          </a:p>
          <a:p>
            <a:pPr marL="341313" indent="-341313" defTabSz="449263" eaLnBrk="1" hangingPunct="1">
              <a:spcBef>
                <a:spcPts val="52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>
                <a:solidFill>
                  <a:srgbClr val="0000FF"/>
                </a:solidFill>
              </a:rPr>
              <a:t>Long messages: </a:t>
            </a:r>
            <a:r>
              <a:rPr lang="en-US" altLang="en-US" sz="2400" dirty="0">
                <a:solidFill>
                  <a:srgbClr val="0000FF"/>
                </a:solidFill>
              </a:rPr>
              <a:t>??</a:t>
            </a:r>
          </a:p>
          <a:p>
            <a:pPr marL="668338" lvl="1" indent="-341313" defTabSz="449263" eaLnBrk="1" hangingPunct="1">
              <a:spcBef>
                <a:spcPts val="52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rgbClr val="0000FF"/>
                </a:solidFill>
              </a:rPr>
              <a:t>Hint: use </a:t>
            </a:r>
            <a:r>
              <a:rPr lang="en-US" altLang="en-US" sz="2000" dirty="0"/>
              <a:t>collision resistant hash function (CRHF) </a:t>
            </a:r>
            <a:br>
              <a:rPr lang="en-US" altLang="en-US" sz="2000" dirty="0"/>
            </a:br>
            <a:endParaRPr lang="en-US" altLang="en-US" sz="2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1081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10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10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10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10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510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510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10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510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510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10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510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510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10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510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510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10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4510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510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510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10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4510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4510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510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1011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Hash-then-Sign Paradigm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Challenge: messages are long, PKC is slow</a:t>
                </a:r>
              </a:p>
              <a:p>
                <a:r>
                  <a:rPr lang="en-US" dirty="0"/>
                  <a:t>How to sign long messages – efficiently? </a:t>
                </a:r>
              </a:p>
              <a:p>
                <a:pPr lvl="1"/>
                <a:r>
                  <a:rPr lang="en-US" dirty="0"/>
                  <a:t>Using Collision-Resistant Hash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dirty="0"/>
                  <a:t> : </a:t>
                </a:r>
                <a:br>
                  <a:rPr lang="en-US" dirty="0"/>
                </a:br>
                <a:r>
                  <a:rPr lang="en-US" altLang="en-US" sz="2800" dirty="0">
                    <a:sym typeface="Wingdings" panose="05000000000000000000" pitchFamily="2" charset="2"/>
                  </a:rPr>
                  <a:t></a:t>
                </a:r>
                <a:r>
                  <a:rPr lang="en-US" altLang="en-US" sz="2800" dirty="0"/>
                  <a:t> infeasible to find </a:t>
                </a:r>
                <a:r>
                  <a:rPr lang="en-US" altLang="en-US" sz="2800" u="sng" dirty="0"/>
                  <a:t>pair </a:t>
                </a:r>
                <a:r>
                  <a:rPr lang="en-US" altLang="en-US" sz="32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(x, x’) </a:t>
                </a:r>
                <a:r>
                  <a:rPr lang="en-US" altLang="en-US" sz="2800" i="1" dirty="0" err="1"/>
                  <a:t>s.t.</a:t>
                </a:r>
                <a:r>
                  <a:rPr lang="en-US" altLang="en-US" sz="2800" i="1" dirty="0"/>
                  <a:t> </a:t>
                </a:r>
                <a:r>
                  <a:rPr lang="en-US" altLang="en-US" sz="32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x’</a:t>
                </a:r>
                <a:r>
                  <a:rPr lang="en-US" altLang="en-US" sz="3200" i="1" dirty="0" err="1">
                    <a:latin typeface="Times New Roman" panose="02020603050405020304" pitchFamily="18" charset="0"/>
                    <a:cs typeface="Times New Roman" panose="02020603050405020304" pitchFamily="18" charset="0"/>
                    <a:sym typeface="Symbol" pitchFamily="18" charset="2"/>
                  </a:rPr>
                  <a:t>x</a:t>
                </a:r>
                <a:r>
                  <a:rPr lang="en-US" altLang="en-US" sz="2800" i="1" dirty="0"/>
                  <a:t> </a:t>
                </a:r>
                <a:r>
                  <a:rPr lang="en-US" altLang="en-US" sz="2800" dirty="0"/>
                  <a:t>yet </a:t>
                </a:r>
                <a:r>
                  <a:rPr lang="en-US" altLang="en-US" sz="32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h(x)=h(x’)</a:t>
                </a:r>
              </a:p>
              <a:p>
                <a:pPr lvl="1"/>
                <a:r>
                  <a:rPr lang="en-US" sz="2800" dirty="0"/>
                  <a:t>And signature scheme </a:t>
                </a:r>
                <a14:m>
                  <m:oMath xmlns:m="http://schemas.openxmlformats.org/officeDocument/2006/math">
                    <m:r>
                      <a:rPr lang="en-US" sz="28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800" i="1" dirty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sz="2800" i="1" dirty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800" i="1" dirty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800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/>
              </a:p>
              <a:p>
                <a:r>
                  <a:rPr lang="en-US" dirty="0"/>
                  <a:t>Solution: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b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</m:d>
                      </m:e>
                    </m:d>
                  </m:oMath>
                </a14:m>
                <a:endParaRPr lang="en-US" b="0" dirty="0"/>
              </a:p>
              <a:p>
                <a:pPr lvl="1"/>
                <a:r>
                  <a:rPr lang="en-US" dirty="0"/>
                  <a:t>Cf.: hybrid encryption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93" t="-15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27</a:t>
            </a:fld>
            <a:endParaRPr lang="en-US" altLang="en-US"/>
          </a:p>
        </p:txBody>
      </p:sp>
      <p:sp>
        <p:nvSpPr>
          <p:cNvPr id="7" name="Trapezoid 6"/>
          <p:cNvSpPr/>
          <p:nvPr/>
        </p:nvSpPr>
        <p:spPr bwMode="auto">
          <a:xfrm rot="10800000">
            <a:off x="5914100" y="3801643"/>
            <a:ext cx="2875936" cy="490133"/>
          </a:xfrm>
          <a:prstGeom prst="trapezoid">
            <a:avLst>
              <a:gd name="adj" fmla="val 194084"/>
            </a:avLst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 bwMode="auto">
              <a:xfrm>
                <a:off x="5928849" y="3259391"/>
                <a:ext cx="2861187" cy="516194"/>
              </a:xfrm>
              <a:prstGeom prst="rect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dirty="0">
                    <a:latin typeface="Arial" pitchFamily="34" charset="0"/>
                    <a:cs typeface="Arial" pitchFamily="34" charset="0"/>
                  </a:rPr>
                  <a:t>Message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𝑚</m:t>
                    </m:r>
                  </m:oMath>
                </a14:m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928849" y="3259391"/>
                <a:ext cx="2861187" cy="516194"/>
              </a:xfrm>
              <a:prstGeom prst="rect">
                <a:avLst/>
              </a:prstGeom>
              <a:blipFill>
                <a:blip r:embed="rId3"/>
                <a:stretch>
                  <a:fillRect b="-465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6877354" y="3801643"/>
                <a:ext cx="96417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Hash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7354" y="3801643"/>
                <a:ext cx="964175" cy="461665"/>
              </a:xfrm>
              <a:prstGeom prst="rect">
                <a:avLst/>
              </a:prstGeom>
              <a:blipFill>
                <a:blip r:embed="rId4"/>
                <a:stretch>
                  <a:fillRect l="-5063" r="-633" b="-18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/>
          <p:cNvSpPr/>
          <p:nvPr/>
        </p:nvSpPr>
        <p:spPr bwMode="auto">
          <a:xfrm>
            <a:off x="6868954" y="4317835"/>
            <a:ext cx="966227" cy="51619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6868954" y="4319007"/>
                <a:ext cx="96622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8954" y="4319007"/>
                <a:ext cx="966227" cy="461665"/>
              </a:xfrm>
              <a:prstGeom prst="rect">
                <a:avLst/>
              </a:prstGeom>
              <a:blipFill>
                <a:blip r:embed="rId5"/>
                <a:stretch>
                  <a:fillRect r="-633" b="-197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/>
          <p:cNvSpPr/>
          <p:nvPr/>
        </p:nvSpPr>
        <p:spPr bwMode="auto">
          <a:xfrm>
            <a:off x="6868954" y="4871575"/>
            <a:ext cx="966227" cy="51619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6823909" y="4886485"/>
                <a:ext cx="1056315" cy="461665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Sign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23909" y="4886485"/>
                <a:ext cx="1056315" cy="461665"/>
              </a:xfrm>
              <a:prstGeom prst="rect">
                <a:avLst/>
              </a:prstGeom>
              <a:blipFill>
                <a:blip r:embed="rId6"/>
                <a:stretch>
                  <a:fillRect l="-8621" t="-9333" b="-3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/>
          <p:cNvSpPr/>
          <p:nvPr/>
        </p:nvSpPr>
        <p:spPr bwMode="auto">
          <a:xfrm>
            <a:off x="6868954" y="5398066"/>
            <a:ext cx="966227" cy="51619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6868954" y="5399238"/>
                <a:ext cx="1125629" cy="4682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8954" y="5399238"/>
                <a:ext cx="1125629" cy="46820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AB85B7FC-6A61-445C-9077-2C2D3ECDEC6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0663" y="4821619"/>
            <a:ext cx="6613246" cy="779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777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  <p:bldP spid="10" grpId="0" animBg="1"/>
      <p:bldP spid="11" grpId="0"/>
      <p:bldP spid="13" grpId="0" animBg="1"/>
      <p:bldP spid="14" grpId="0" animBg="1"/>
      <p:bldP spid="15" grpId="0" animBg="1"/>
      <p:bldP spid="1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Discrete-Log Digital Signature?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149350"/>
            <a:ext cx="8436077" cy="4981575"/>
          </a:xfrm>
        </p:spPr>
        <p:txBody>
          <a:bodyPr/>
          <a:lstStyle/>
          <a:p>
            <a:r>
              <a:rPr lang="en-US" dirty="0"/>
              <a:t>RSA allowed encryption and signing… </a:t>
            </a:r>
            <a:br>
              <a:rPr lang="en-US" dirty="0"/>
            </a:br>
            <a:r>
              <a:rPr lang="en-US" dirty="0"/>
              <a:t>based on assuming factoring is hard</a:t>
            </a:r>
          </a:p>
          <a:p>
            <a:r>
              <a:rPr lang="en-US" dirty="0"/>
              <a:t>Can we sign based on assuming</a:t>
            </a:r>
            <a:br>
              <a:rPr lang="en-US" dirty="0"/>
            </a:br>
            <a:r>
              <a:rPr lang="en-US" dirty="0"/>
              <a:t>discrete log is hard? </a:t>
            </a:r>
          </a:p>
          <a:p>
            <a:r>
              <a:rPr lang="en-US" dirty="0"/>
              <a:t>Most well-known, popular scheme: DSA</a:t>
            </a:r>
          </a:p>
          <a:p>
            <a:pPr lvl="1"/>
            <a:r>
              <a:rPr lang="en-US" dirty="0"/>
              <a:t>Digital Signature Algorithm, by NSA/NIST</a:t>
            </a:r>
          </a:p>
          <a:p>
            <a:pPr lvl="1"/>
            <a:r>
              <a:rPr lang="en-US" dirty="0"/>
              <a:t>Details: crypto course</a:t>
            </a:r>
          </a:p>
          <a:p>
            <a:r>
              <a:rPr lang="en-US" dirty="0"/>
              <a:t>We’ll discuss simpler, less efficient </a:t>
            </a:r>
            <a:br>
              <a:rPr lang="en-US" dirty="0"/>
            </a:br>
            <a:r>
              <a:rPr lang="en-US" u="sng" dirty="0" err="1"/>
              <a:t>ElGamal</a:t>
            </a:r>
            <a:r>
              <a:rPr lang="en-US" u="sng" dirty="0"/>
              <a:t> Signature</a:t>
            </a:r>
            <a:r>
              <a:rPr lang="en-US" dirty="0"/>
              <a:t>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006280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ElGamal</a:t>
            </a:r>
            <a:r>
              <a:rPr lang="en-US" dirty="0"/>
              <a:t> signatures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978924"/>
                <a:ext cx="8430596" cy="5363261"/>
              </a:xfrm>
            </p:spPr>
            <p:txBody>
              <a:bodyPr/>
              <a:lstStyle/>
              <a:p>
                <a:r>
                  <a:rPr lang="en-US" sz="2400" dirty="0"/>
                  <a:t>Parameters: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𝑝𝑟𝑖𝑚𝑒</m:t>
                    </m:r>
                    <m:d>
                      <m:dPr>
                        <m:begChr m:val="["/>
                        <m:endChr m:val="]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𝑏𝑖𝑡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𝐺𝑒𝑛𝑒𝑟𝑎𝑡𝑜𝑟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/>
              </a:p>
              <a:p>
                <a:r>
                  <a:rPr lang="en-US" sz="2400" dirty="0"/>
                  <a:t>Key generation: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𝑠</m:t>
                    </m:r>
                    <m:groupChr>
                      <m:groupChrPr>
                        <m:chr m:val="←"/>
                        <m:vertJc m:val="bot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sz="2400" b="0" i="1" smtClean="0">
                            <a:latin typeface="Cambria Math" panose="02040503050406030204" pitchFamily="18" charset="0"/>
                          </a:rPr>
                          <m:t>$</m:t>
                        </m:r>
                      </m:e>
                    </m:groupChr>
                    <m:d>
                      <m:dPr>
                        <m:begChr m:val="{"/>
                        <m:endChr m:val="}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2,..,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−2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400" dirty="0"/>
              </a:p>
              <a:p>
                <a:r>
                  <a:rPr lang="en-US" sz="2400" dirty="0"/>
                  <a:t>Sign: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𝑘</m:t>
                    </m:r>
                    <m:groupChr>
                      <m:groupChrPr>
                        <m:chr m:val="←"/>
                        <m:vertJc m:val="bot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sz="2400" i="1">
                            <a:latin typeface="Cambria Math" panose="02040503050406030204" pitchFamily="18" charset="0"/>
                          </a:rPr>
                          <m:t>$</m:t>
                        </m:r>
                      </m:e>
                    </m:groupChr>
                    <m:d>
                      <m:dPr>
                        <m:begChr m:val="{"/>
                        <m:endChr m:val="}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,..,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−2|</m:t>
                        </m:r>
                        <m:func>
                          <m:func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latin typeface="Cambria Math" panose="02040503050406030204" pitchFamily="18" charset="0"/>
                              </a:rPr>
                              <m:t>gcd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</m:d>
                          </m:e>
                        </m:func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</m:oMath>
                </a14:m>
                <a:endParaRPr lang="en-US" sz="24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p>
                    </m:sSup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</m:t>
                        </m:r>
                        <m:d>
                          <m:d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</m:d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𝑠𝑟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)∙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(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−1)</m:t>
                    </m:r>
                  </m:oMath>
                </a14:m>
                <a:endParaRPr lang="en-US" sz="2000" dirty="0"/>
              </a:p>
              <a:p>
                <a:pPr lvl="1"/>
                <a:r>
                  <a:rPr lang="en-US" sz="2000" dirty="0"/>
                  <a:t>If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en-US" sz="2000" dirty="0"/>
                  <a:t>then select new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endParaRPr lang="en-US" sz="2000" dirty="0"/>
              </a:p>
              <a:p>
                <a:pPr lvl="1"/>
                <a:r>
                  <a:rPr lang="en-US" sz="2000" dirty="0"/>
                  <a:t>Signature is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 </a:t>
                </a:r>
              </a:p>
              <a:p>
                <a:r>
                  <a:rPr lang="en-US" sz="2400" dirty="0"/>
                  <a:t>Verify: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sup>
                    </m:sSup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;0&lt;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;0&lt;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−1</m:t>
                    </m:r>
                  </m:oMath>
                </a14:m>
                <a:endParaRPr lang="en-US" sz="2400" b="0" dirty="0">
                  <a:ea typeface="Cambria Math" panose="02040503050406030204" pitchFamily="18" charset="0"/>
                </a:endParaRPr>
              </a:p>
              <a:p>
                <a:pPr marL="342900" lvl="1" indent="-342900"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sz="2800" dirty="0"/>
                  <a:t>Correctness:</a:t>
                </a:r>
                <a:br>
                  <a:rPr lang="en-US" sz="28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𝑠𝑟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𝑘𝑡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p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sup>
                    </m:sSup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𝑘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sup>
                    </m:sSup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400" dirty="0"/>
              </a:p>
              <a:p>
                <a:pPr lvl="0" eaLnBrk="1" hangingPunct="1">
                  <a:lnSpc>
                    <a:spcPct val="90000"/>
                  </a:lnSpc>
                  <a:buClr>
                    <a:srgbClr val="CC9900"/>
                  </a:buClr>
                </a:pPr>
                <a:r>
                  <a:rPr lang="en-US" altLang="en-US" sz="2800" dirty="0">
                    <a:solidFill>
                      <a:srgbClr val="000000"/>
                    </a:solidFill>
                    <a:latin typeface="Arial Unicode MS" pitchFamily="34" charset="-128"/>
                    <a:ea typeface="Arial Unicode MS" pitchFamily="34" charset="-128"/>
                    <a:cs typeface="Arial Unicode MS" pitchFamily="34" charset="-128"/>
                  </a:rPr>
                  <a:t>Using Fermat’s Theorem: </a:t>
                </a:r>
                <a:r>
                  <a:rPr lang="en-US" altLang="en-US" sz="2800" i="1" dirty="0" err="1">
                    <a:solidFill>
                      <a:srgbClr val="FF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800" i="1" baseline="30000" dirty="0" err="1">
                    <a:solidFill>
                      <a:srgbClr val="FF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800" i="1" baseline="30000" dirty="0">
                    <a:solidFill>
                      <a:srgbClr val="FF00FF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800" i="1" dirty="0">
                    <a:solidFill>
                      <a:srgbClr val="FF00FF"/>
                    </a:solidFill>
                    <a:latin typeface="Times New Roman" pitchFamily="18" charset="0"/>
                    <a:cs typeface="Times New Roman" pitchFamily="18" charset="0"/>
                  </a:rPr>
                  <a:t>= </a:t>
                </a:r>
                <a:r>
                  <a:rPr lang="en-US" altLang="en-US" sz="2800" i="1" dirty="0" err="1">
                    <a:solidFill>
                      <a:srgbClr val="FF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800" i="1" baseline="30000" dirty="0" err="1">
                    <a:solidFill>
                      <a:srgbClr val="FF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800" i="1" baseline="30000" dirty="0">
                    <a:solidFill>
                      <a:srgbClr val="FF00FF"/>
                    </a:solidFill>
                    <a:latin typeface="Times New Roman" pitchFamily="18" charset="0"/>
                    <a:cs typeface="Times New Roman" pitchFamily="18" charset="0"/>
                  </a:rPr>
                  <a:t> mod (p-1)</a:t>
                </a:r>
                <a:r>
                  <a:rPr lang="en-US" altLang="en-US" sz="2800" i="1" dirty="0">
                    <a:solidFill>
                      <a:srgbClr val="FF00FF"/>
                    </a:solidFill>
                    <a:latin typeface="Times New Roman" pitchFamily="18" charset="0"/>
                    <a:cs typeface="Times New Roman" pitchFamily="18" charset="0"/>
                  </a:rPr>
                  <a:t> mod p </a:t>
                </a:r>
                <a:endParaRPr lang="en-US" sz="20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US" sz="2400" dirty="0"/>
                  <a:t>Efficient off-line sign: precompute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400" dirty="0"/>
              </a:p>
              <a:p>
                <a:pPr lvl="1"/>
                <a:endParaRPr lang="en-US" sz="2000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978924"/>
                <a:ext cx="8430596" cy="5363261"/>
              </a:xfrm>
              <a:blipFill>
                <a:blip r:embed="rId2"/>
                <a:stretch>
                  <a:fillRect l="-451" t="-1182" b="-2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95008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Encryption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0324540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1, Section: 1.3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2, Sections 2.7.2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6, Sections 6.5, 6.6, and 6.7</a:t>
            </a:r>
            <a:endParaRPr lang="en-US" altLang="he-IL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159941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54052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380669" y="4196873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 E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458801" y="4230394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 D</a:t>
            </a:r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>
            <a:off x="2138685" y="4464519"/>
            <a:ext cx="241984" cy="381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8" name="Line 7"/>
          <p:cNvSpPr>
            <a:spLocks noChangeShapeType="1"/>
          </p:cNvSpPr>
          <p:nvPr/>
        </p:nvSpPr>
        <p:spPr bwMode="auto">
          <a:xfrm>
            <a:off x="6700623" y="4496849"/>
            <a:ext cx="226918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1383223" y="4121646"/>
            <a:ext cx="969880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m</a:t>
            </a:r>
          </a:p>
        </p:txBody>
      </p:sp>
      <p:sp>
        <p:nvSpPr>
          <p:cNvPr id="10" name="Text Box 9"/>
          <p:cNvSpPr txBox="1">
            <a:spLocks noChangeArrowheads="1"/>
          </p:cNvSpPr>
          <p:nvPr/>
        </p:nvSpPr>
        <p:spPr bwMode="auto">
          <a:xfrm>
            <a:off x="6858696" y="4184407"/>
            <a:ext cx="138666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  <a:b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m=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(m))</a:t>
            </a:r>
          </a:p>
        </p:txBody>
      </p:sp>
      <p:sp>
        <p:nvSpPr>
          <p:cNvPr id="11" name="Text Box 10"/>
          <p:cNvSpPr txBox="1">
            <a:spLocks noChangeArrowheads="1"/>
          </p:cNvSpPr>
          <p:nvPr/>
        </p:nvSpPr>
        <p:spPr bwMode="auto">
          <a:xfrm>
            <a:off x="4097411" y="4181492"/>
            <a:ext cx="1110944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Ciphertext</a:t>
            </a:r>
            <a:b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c=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</a:t>
            </a:r>
          </a:p>
        </p:txBody>
      </p:sp>
      <p:sp>
        <p:nvSpPr>
          <p:cNvPr id="12" name="Line 12"/>
          <p:cNvSpPr>
            <a:spLocks noChangeShapeType="1"/>
          </p:cNvSpPr>
          <p:nvPr/>
        </p:nvSpPr>
        <p:spPr bwMode="auto">
          <a:xfrm>
            <a:off x="6052923" y="4068469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4" name="Line 12"/>
          <p:cNvSpPr>
            <a:spLocks noChangeShapeType="1"/>
          </p:cNvSpPr>
          <p:nvPr/>
        </p:nvSpPr>
        <p:spPr bwMode="auto">
          <a:xfrm>
            <a:off x="2961125" y="4034948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5" name="Text Box 14"/>
          <p:cNvSpPr txBox="1">
            <a:spLocks noChangeArrowheads="1"/>
          </p:cNvSpPr>
          <p:nvPr/>
        </p:nvSpPr>
        <p:spPr bwMode="auto">
          <a:xfrm>
            <a:off x="2591299" y="3137538"/>
            <a:ext cx="173932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Encryption Key e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(public)</a:t>
            </a:r>
          </a:p>
        </p:txBody>
      </p:sp>
      <p:sp>
        <p:nvSpPr>
          <p:cNvPr id="16" name="Line 6"/>
          <p:cNvSpPr>
            <a:spLocks noChangeShapeType="1"/>
          </p:cNvSpPr>
          <p:nvPr/>
        </p:nvSpPr>
        <p:spPr bwMode="auto">
          <a:xfrm>
            <a:off x="3626222" y="4493934"/>
            <a:ext cx="1841118" cy="291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4102321" y="2249708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KeyGen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KG</a:t>
            </a:r>
          </a:p>
        </p:txBody>
      </p:sp>
      <p:sp>
        <p:nvSpPr>
          <p:cNvPr id="26" name="Text Box 9"/>
          <p:cNvSpPr txBox="1">
            <a:spLocks noChangeArrowheads="1"/>
          </p:cNvSpPr>
          <p:nvPr/>
        </p:nvSpPr>
        <p:spPr bwMode="auto">
          <a:xfrm>
            <a:off x="4439452" y="3030030"/>
            <a:ext cx="56592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e,d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30" name="Text Box 10"/>
          <p:cNvSpPr txBox="1">
            <a:spLocks noChangeArrowheads="1"/>
          </p:cNvSpPr>
          <p:nvPr/>
        </p:nvSpPr>
        <p:spPr bwMode="auto">
          <a:xfrm>
            <a:off x="4097411" y="1614372"/>
            <a:ext cx="125200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length l</a:t>
            </a:r>
          </a:p>
        </p:txBody>
      </p:sp>
      <p:cxnSp>
        <p:nvCxnSpPr>
          <p:cNvPr id="3" name="Elbow Connector 2"/>
          <p:cNvCxnSpPr>
            <a:stCxn id="30" idx="2"/>
            <a:endCxn id="24" idx="0"/>
          </p:cNvCxnSpPr>
          <p:nvPr/>
        </p:nvCxnSpPr>
        <p:spPr>
          <a:xfrm rot="16200000" flipH="1">
            <a:off x="4578997" y="2105473"/>
            <a:ext cx="287452" cy="10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24" idx="2"/>
          </p:cNvCxnSpPr>
          <p:nvPr/>
        </p:nvCxnSpPr>
        <p:spPr>
          <a:xfrm rot="5400000">
            <a:off x="4611496" y="2954546"/>
            <a:ext cx="222452" cy="10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34" idx="3"/>
          </p:cNvCxnSpPr>
          <p:nvPr/>
        </p:nvCxnSpPr>
        <p:spPr>
          <a:xfrm flipH="1">
            <a:off x="3101302" y="3377914"/>
            <a:ext cx="1498436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 Box 14"/>
          <p:cNvSpPr txBox="1">
            <a:spLocks noChangeArrowheads="1"/>
          </p:cNvSpPr>
          <p:nvPr/>
        </p:nvSpPr>
        <p:spPr bwMode="auto">
          <a:xfrm>
            <a:off x="2862791" y="3729223"/>
            <a:ext cx="238911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4823011" y="3377914"/>
            <a:ext cx="1143000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 Box 14"/>
          <p:cNvSpPr txBox="1">
            <a:spLocks noChangeArrowheads="1"/>
          </p:cNvSpPr>
          <p:nvPr/>
        </p:nvSpPr>
        <p:spPr bwMode="auto">
          <a:xfrm>
            <a:off x="5933668" y="3717206"/>
            <a:ext cx="251735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</a:p>
        </p:txBody>
      </p:sp>
      <p:sp>
        <p:nvSpPr>
          <p:cNvPr id="39" name="Text Box 14"/>
          <p:cNvSpPr txBox="1">
            <a:spLocks noChangeArrowheads="1"/>
          </p:cNvSpPr>
          <p:nvPr/>
        </p:nvSpPr>
        <p:spPr bwMode="auto">
          <a:xfrm>
            <a:off x="5457601" y="3137538"/>
            <a:ext cx="1764969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Decryption Key d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(private)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Key Encryption</a:t>
            </a:r>
          </a:p>
        </p:txBody>
      </p:sp>
      <p:sp>
        <p:nvSpPr>
          <p:cNvPr id="25" name="Slide Number Placeholder 3">
            <a:extLst>
              <a:ext uri="{FF2B5EF4-FFF2-40B4-BE49-F238E27FC236}">
                <a16:creationId xmlns:a16="http://schemas.microsoft.com/office/drawing/2014/main" id="{E2FAFD18-15F8-2842-B7E8-A026EC6ABF1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45046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755062" cy="779462"/>
          </a:xfrm>
        </p:spPr>
        <p:txBody>
          <a:bodyPr/>
          <a:lstStyle/>
          <a:p>
            <a:r>
              <a:rPr lang="en-US" sz="3800" dirty="0"/>
              <a:t>Public Key Encryption IND-CPA Security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D019D4-57D5-4948-BAF1-1DEF168BC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938" y="1246553"/>
            <a:ext cx="3797788" cy="167303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8328B7B-1BC0-0840-98DA-F870FF5BD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976" y="3429000"/>
            <a:ext cx="7769254" cy="2397369"/>
          </a:xfrm>
          <a:prstGeom prst="rect">
            <a:avLst/>
          </a:prstGeom>
        </p:spPr>
      </p:pic>
      <p:sp>
        <p:nvSpPr>
          <p:cNvPr id="27" name="Slide Number Placeholder 3">
            <a:extLst>
              <a:ext uri="{FF2B5EF4-FFF2-40B4-BE49-F238E27FC236}">
                <a16:creationId xmlns:a16="http://schemas.microsoft.com/office/drawing/2014/main" id="{5BFA2471-6083-184C-BBA5-4C4247FAA7D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27779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 Log-based Encryption</a:t>
            </a:r>
            <a:endParaRPr lang="he-IL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explore two flavors:</a:t>
            </a:r>
          </a:p>
          <a:p>
            <a:pPr lvl="1"/>
            <a:r>
              <a:rPr lang="en-US" dirty="0"/>
              <a:t>An adaptation of DH key exchange protocol to perform encryption.</a:t>
            </a:r>
          </a:p>
          <a:p>
            <a:pPr lvl="1"/>
            <a:r>
              <a:rPr lang="en-US" dirty="0" err="1"/>
              <a:t>ElGamal</a:t>
            </a:r>
            <a:r>
              <a:rPr lang="en-US" dirty="0"/>
              <a:t> encryption scheme.</a:t>
            </a:r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7994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/>
              <a:t>Turning [DH] to Public Key Cryptosystem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445591" y="1062363"/>
                <a:ext cx="8229600" cy="3022796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000" dirty="0"/>
                  <a:t>Select random prime </a:t>
                </a:r>
                <a:r>
                  <a:rPr lang="en-US" altLang="en-US" sz="2000" i="1" dirty="0"/>
                  <a:t>p </a:t>
                </a:r>
                <a:r>
                  <a:rPr lang="en-US" altLang="en-US" sz="2000" dirty="0"/>
                  <a:t>and generator </a:t>
                </a:r>
                <a:r>
                  <a:rPr lang="en-US" altLang="en-US" sz="2000" i="1" dirty="0"/>
                  <a:t>g</a:t>
                </a:r>
              </a:p>
              <a:p>
                <a:r>
                  <a:rPr lang="en-US" altLang="en-US" sz="2000" dirty="0"/>
                  <a:t>Alice: secret key </a:t>
                </a:r>
                <a:r>
                  <a:rPr lang="en-US" sz="20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d</a:t>
                </a:r>
                <a:r>
                  <a:rPr lang="en-US" sz="2000" i="1" baseline="-25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sz="20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2000" i="1" dirty="0"/>
                  <a:t>, </a:t>
                </a:r>
                <a:r>
                  <a:rPr lang="en-US" altLang="en-US" sz="2000" dirty="0"/>
                  <a:t>public key </a:t>
                </a:r>
                <a:r>
                  <a:rPr lang="en-US" sz="20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sz="2000" i="1" baseline="-25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sz="20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a:rPr lang="en-US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𝑚𝑜𝑑</m:t>
                    </m:r>
                    <m:r>
                      <a:rPr lang="en-US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𝑝</m:t>
                    </m:r>
                  </m:oMath>
                </a14:m>
                <a:endParaRPr lang="en-US" sz="2000" dirty="0">
                  <a:solidFill>
                    <a:srgbClr val="0000FF"/>
                  </a:solidFill>
                </a:endParaRPr>
              </a:p>
              <a:p>
                <a:pPr eaLnBrk="1" hangingPunct="1"/>
                <a:r>
                  <a:rPr lang="en-US" altLang="en-US" sz="2000" dirty="0"/>
                  <a:t>Bob: secret key 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000" i="1" dirty="0"/>
                  <a:t>, </a:t>
                </a:r>
                <a:r>
                  <a:rPr lang="en-US" altLang="en-US" sz="2000" dirty="0"/>
                  <a:t>public key 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2000" i="1" baseline="-25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20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sup>
                    </m:sSup>
                  </m:oMath>
                </a14:m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 mod p</a:t>
                </a:r>
              </a:p>
              <a:p>
                <a:pPr eaLnBrk="1" hangingPunct="1"/>
                <a:r>
                  <a:rPr lang="en-US" altLang="en-US" sz="2000" dirty="0"/>
                  <a:t>To encrypt message m to Alice:</a:t>
                </a:r>
                <a:endParaRPr lang="en-US" altLang="en-US" sz="2000" i="1" dirty="0"/>
              </a:p>
              <a:p>
                <a:pPr marL="742950" lvl="1" indent="-285750" eaLnBrk="1" hangingPunct="1"/>
                <a:r>
                  <a:rPr lang="en-US" altLang="en-US" sz="2000" dirty="0"/>
                  <a:t>Bob selects random 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000" dirty="0"/>
                  <a:t>  </a:t>
                </a:r>
              </a:p>
              <a:p>
                <a:pPr marL="742950" lvl="1" indent="-285750" eaLnBrk="1" hangingPunct="1"/>
                <a:r>
                  <a:rPr lang="en-US" altLang="en-US" sz="2000" dirty="0"/>
                  <a:t>Sends: </a:t>
                </a:r>
                <a:r>
                  <a:rPr lang="en-US" altLang="en-US" sz="20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000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 mod p , m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  <a:sym typeface="Symbol" panose="05050102010706020507" pitchFamily="18" charset="2"/>
                  </a:rPr>
                  <a:t>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000" i="1" dirty="0" err="1"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en-US" sz="2000" i="1" baseline="-25000" dirty="0" err="1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altLang="en-US" sz="2000" i="1" baseline="30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2000" i="1" dirty="0" err="1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altLang="en-US" sz="2000" i="1" dirty="0" err="1">
                    <a:latin typeface="Times New Roman" pitchFamily="18" charset="0"/>
                    <a:cs typeface="Times New Roman" pitchFamily="18" charset="0"/>
                    <a:sym typeface="Symbol" panose="05050102010706020507" pitchFamily="18" charset="2"/>
                  </a:rPr>
                  <a:t>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000" b="0" i="1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 mod p </a:t>
                </a:r>
              </a:p>
              <a:p>
                <a:pPr marL="742950" lvl="1" indent="-285750" eaLnBrk="1" hangingPunct="1"/>
                <a:r>
                  <a:rPr lang="en-US" altLang="en-US" sz="2000" dirty="0"/>
                  <a:t>Secure assuming DDH: if the attacker can distinguish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000" dirty="0"/>
                  <a:t>from a random string, IND-CPA may not hold.</a:t>
                </a:r>
              </a:p>
            </p:txBody>
          </p:sp>
        </mc:Choice>
        <mc:Fallback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5591" y="1062363"/>
                <a:ext cx="8229600" cy="3022796"/>
              </a:xfrm>
              <a:blipFill>
                <a:blip r:embed="rId3"/>
                <a:stretch>
                  <a:fillRect t="-837" r="-462" b="-4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7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FB02B7-E642-D445-A449-8B55755782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9335" y="4208585"/>
            <a:ext cx="6339669" cy="2492253"/>
          </a:xfrm>
          <a:prstGeom prst="rect">
            <a:avLst/>
          </a:prstGeom>
          <a:solidFill>
            <a:schemeClr val="bg1"/>
          </a:solidFill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0A56802-F3CF-4A4F-99A4-DE363E18A622}"/>
                  </a:ext>
                </a:extLst>
              </p14:cNvPr>
              <p14:cNvContentPartPr/>
              <p14:nvPr/>
            </p14:nvContentPartPr>
            <p14:xfrm>
              <a:off x="5189917" y="6131326"/>
              <a:ext cx="189000" cy="2149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0A56802-F3CF-4A4F-99A4-DE363E18A62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85597" y="6127006"/>
                <a:ext cx="19764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7A54B6C-13E9-7946-A206-1980F978F6D5}"/>
                  </a:ext>
                </a:extLst>
              </p14:cNvPr>
              <p14:cNvContentPartPr/>
              <p14:nvPr/>
            </p14:nvContentPartPr>
            <p14:xfrm>
              <a:off x="5210437" y="6123406"/>
              <a:ext cx="178200" cy="20772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7A54B6C-13E9-7946-A206-1980F978F6D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201437" y="6114406"/>
                <a:ext cx="19584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C6941D1-1930-594C-9CB6-53FAC053FCE4}"/>
                  </a:ext>
                </a:extLst>
              </p14:cNvPr>
              <p14:cNvContentPartPr/>
              <p14:nvPr/>
            </p14:nvContentPartPr>
            <p14:xfrm>
              <a:off x="5228797" y="5735326"/>
              <a:ext cx="2300760" cy="44784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C6941D1-1930-594C-9CB6-53FAC053FCE4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220157" y="5726686"/>
                <a:ext cx="2318400" cy="46548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E56E6366-D1B1-684A-B766-272A7962463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529557" y="5587366"/>
            <a:ext cx="317774" cy="29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71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/>
              <a:t>Turning [DH] to Public Key Cryptosystem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445591" y="1062362"/>
                <a:ext cx="8229600" cy="2413467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600" dirty="0">
                    <a:latin typeface="Times New Roman" pitchFamily="18" charset="0"/>
                    <a:cs typeface="Times New Roman" pitchFamily="18" charset="0"/>
                  </a:rPr>
                  <a:t>Solves dependency on DDH assumption; secure under the (weaker) CDH assumption.</a:t>
                </a:r>
              </a:p>
              <a:p>
                <a:pPr eaLnBrk="1" hangingPunct="1"/>
                <a:r>
                  <a:rPr lang="en-US" altLang="en-US" sz="2600" dirty="0"/>
                  <a:t>To encrypt message m to Alice:</a:t>
                </a:r>
                <a:endParaRPr lang="en-US" altLang="en-US" sz="2600" i="1" dirty="0"/>
              </a:p>
              <a:p>
                <a:pPr marL="742950" lvl="1" indent="-285750" eaLnBrk="1" hangingPunct="1"/>
                <a:r>
                  <a:rPr lang="en-US" altLang="en-US" sz="2200" dirty="0"/>
                  <a:t>Bob selects random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dirty="0"/>
                  <a:t>  </a:t>
                </a:r>
              </a:p>
              <a:p>
                <a:pPr marL="742950" lvl="1" indent="-285750" eaLnBrk="1" hangingPunct="1"/>
                <a:r>
                  <a:rPr lang="en-US" altLang="en-US" sz="2200" dirty="0"/>
                  <a:t>Sends: 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400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mod p , 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  <a:sym typeface="Symbol" panose="05050102010706020507" pitchFamily="18" charset="2"/>
                  </a:rPr>
                  <a:t>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((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en-US" sz="2200" i="1" baseline="-25000" dirty="0" err="1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altLang="en-US" sz="2200" i="1" baseline="30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)=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  <a:sym typeface="Symbol" panose="05050102010706020507" pitchFamily="18" charset="2"/>
                  </a:rPr>
                  <a:t>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400" b="0" i="1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mod p) </a:t>
                </a:r>
              </a:p>
              <a:p>
                <a:pPr marL="742950" lvl="1" indent="-285750" eaLnBrk="1" hangingPunct="1"/>
                <a:r>
                  <a:rPr lang="en-US" altLang="en-US" sz="2200" dirty="0"/>
                  <a:t>Secure if 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h(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 mod p) </a:t>
                </a:r>
                <a:r>
                  <a:rPr lang="en-US" altLang="en-US" sz="2200" dirty="0"/>
                  <a:t>is pseudo-random</a:t>
                </a:r>
              </a:p>
            </p:txBody>
          </p:sp>
        </mc:Choice>
        <mc:Fallback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5591" y="1062362"/>
                <a:ext cx="8229600" cy="2413467"/>
              </a:xfrm>
              <a:blipFill>
                <a:blip r:embed="rId3"/>
                <a:stretch>
                  <a:fillRect l="-462" t="-2094" r="-1849" b="-130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8</a:t>
            </a:fld>
            <a:endParaRPr lang="en-US" altLang="en-US"/>
          </a:p>
        </p:txBody>
      </p:sp>
      <p:sp>
        <p:nvSpPr>
          <p:cNvPr id="8" name="Straight Connector 3"/>
          <p:cNvSpPr>
            <a:spLocks/>
          </p:cNvSpPr>
          <p:nvPr/>
        </p:nvSpPr>
        <p:spPr bwMode="auto">
          <a:xfrm>
            <a:off x="1630660" y="4594717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9" name="Straight Connector 6"/>
          <p:cNvSpPr>
            <a:spLocks/>
          </p:cNvSpPr>
          <p:nvPr/>
        </p:nvSpPr>
        <p:spPr bwMode="auto">
          <a:xfrm flipV="1">
            <a:off x="1834951" y="4594717"/>
            <a:ext cx="57327" cy="1205964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0" name="Straight Connector 11"/>
          <p:cNvSpPr>
            <a:spLocks/>
          </p:cNvSpPr>
          <p:nvPr/>
        </p:nvSpPr>
        <p:spPr bwMode="auto">
          <a:xfrm flipH="1" flipV="1">
            <a:off x="7228503" y="4594717"/>
            <a:ext cx="45719" cy="1159030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1" name="Straight Connector 14"/>
          <p:cNvSpPr>
            <a:spLocks/>
          </p:cNvSpPr>
          <p:nvPr/>
        </p:nvSpPr>
        <p:spPr bwMode="auto">
          <a:xfrm>
            <a:off x="1823699" y="5720789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3" name="Straight Connector 16"/>
          <p:cNvSpPr>
            <a:spLocks/>
          </p:cNvSpPr>
          <p:nvPr/>
        </p:nvSpPr>
        <p:spPr bwMode="auto">
          <a:xfrm flipH="1">
            <a:off x="1834951" y="5049515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dashDot"/>
            <a:miter lim="800000"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7294572" y="4589140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Bob</a:t>
            </a:r>
          </a:p>
        </p:txBody>
      </p:sp>
      <p:sp>
        <p:nvSpPr>
          <p:cNvPr id="18" name="Freeform 7"/>
          <p:cNvSpPr>
            <a:spLocks/>
          </p:cNvSpPr>
          <p:nvPr/>
        </p:nvSpPr>
        <p:spPr bwMode="auto">
          <a:xfrm>
            <a:off x="950622" y="4559222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Alice</a:t>
            </a:r>
          </a:p>
        </p:txBody>
      </p:sp>
      <p:pic>
        <p:nvPicPr>
          <p:cNvPr id="31" name="Picture 2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622" y="4980634"/>
            <a:ext cx="538121" cy="820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2" name="Picture 2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6257" y="4980634"/>
            <a:ext cx="600075" cy="77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3130145" y="4609785"/>
                <a:ext cx="2062152" cy="47038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altLang="en-US" sz="2400" i="1" dirty="0" err="1"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en-US" sz="2400" i="1" baseline="-25000" dirty="0" err="1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24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</a:p>
            </p:txBody>
          </p:sp>
        </mc:Choice>
        <mc:Fallback xmlns="">
          <p:sp>
            <p:nvSpPr>
              <p:cNvPr id="19" name="Freeform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130145" y="4609785"/>
                <a:ext cx="2062152" cy="47038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6"/>
                <a:stretch>
                  <a:fillRect l="-4425" t="-9091" r="-3540" b="-28571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Freeform 15"/>
              <p:cNvSpPr>
                <a:spLocks/>
              </p:cNvSpPr>
              <p:nvPr/>
            </p:nvSpPr>
            <p:spPr bwMode="auto">
              <a:xfrm>
                <a:off x="3164586" y="5267761"/>
                <a:ext cx="4109636" cy="433064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742950" lvl="1" indent="-285750" eaLnBrk="1" hangingPunct="1"/>
                <a:r>
                  <a:rPr lang="en-US" altLang="en-US" sz="22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4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, m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  <a:sym typeface="Symbol" panose="05050102010706020507" pitchFamily="18" charset="2"/>
                  </a:rPr>
                  <a:t>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h(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 mod p)</a:t>
                </a:r>
                <a:endParaRPr lang="en-US" altLang="en-US" sz="22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20" name="Freeform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164586" y="5267761"/>
                <a:ext cx="4109636" cy="433064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7"/>
                <a:stretch>
                  <a:fillRect t="-9859" r="-1187" b="-28169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84868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err="1"/>
              <a:t>ElGamal</a:t>
            </a:r>
            <a:r>
              <a:rPr lang="en-US" altLang="en-US" sz="4000" dirty="0"/>
              <a:t> Public Key </a:t>
            </a:r>
            <a:r>
              <a:rPr lang="en-US" altLang="en-US" sz="4000" dirty="0" err="1"/>
              <a:t>Encyption</a:t>
            </a:r>
            <a:r>
              <a:rPr lang="en-US" altLang="en-US" sz="4000" dirty="0"/>
              <a:t> </a:t>
            </a:r>
            <a:endParaRPr lang="en-US" altLang="en-US" sz="3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386875" y="1022417"/>
                <a:ext cx="8229600" cy="1447730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400" dirty="0"/>
                  <a:t>Variant of [DH] PKC: Encrypt by multiplication, not XOR</a:t>
                </a:r>
              </a:p>
              <a:p>
                <a:pPr eaLnBrk="1" hangingPunct="1"/>
                <a:r>
                  <a:rPr lang="en-US" altLang="en-US" sz="2400" dirty="0"/>
                  <a:t>To encrypt message 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altLang="en-US" sz="2400" dirty="0"/>
                  <a:t> to Alice, whose public key is </a:t>
                </a:r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sz="2400" i="1" baseline="-25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𝑚𝑜𝑑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𝑝</m:t>
                    </m:r>
                  </m:oMath>
                </a14:m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: </a:t>
                </a:r>
                <a:endParaRPr lang="en-US" altLang="en-US" sz="2400" i="1" dirty="0"/>
              </a:p>
              <a:p>
                <a:pPr marL="742950" lvl="1" indent="-285750" eaLnBrk="1" hangingPunct="1"/>
                <a:r>
                  <a:rPr lang="en-US" altLang="en-US" sz="2400" dirty="0"/>
                  <a:t>Bob selects random 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400" dirty="0"/>
                  <a:t>  </a:t>
                </a:r>
              </a:p>
              <a:p>
                <a:pPr marL="742950" lvl="1" indent="-285750" eaLnBrk="1" hangingPunct="1"/>
                <a:r>
                  <a:rPr lang="en-US" altLang="en-US" sz="2400" dirty="0"/>
                  <a:t>Sends: </a:t>
                </a:r>
                <a:r>
                  <a:rPr lang="en-US" altLang="en-US" sz="24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400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 mod p , m*(</a:t>
                </a:r>
                <a:r>
                  <a:rPr lang="en-US" altLang="en-US" sz="2400" i="1" dirty="0" err="1"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en-US" sz="2400" i="1" baseline="-25000" dirty="0" err="1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altLang="en-US" sz="2400" i="1" baseline="30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=m*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 mod p</a:t>
                </a:r>
              </a:p>
            </p:txBody>
          </p:sp>
        </mc:Choice>
        <mc:Fallback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6875" y="1022417"/>
                <a:ext cx="8229600" cy="1447730"/>
              </a:xfrm>
              <a:blipFill>
                <a:blip r:embed="rId3"/>
                <a:stretch>
                  <a:fillRect l="-308" t="-3478" b="-591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9</a:t>
            </a:fld>
            <a:endParaRPr lang="en-US" altLang="en-US"/>
          </a:p>
        </p:txBody>
      </p:sp>
      <p:sp>
        <p:nvSpPr>
          <p:cNvPr id="8" name="Straight Connector 3"/>
          <p:cNvSpPr>
            <a:spLocks/>
          </p:cNvSpPr>
          <p:nvPr/>
        </p:nvSpPr>
        <p:spPr bwMode="auto">
          <a:xfrm>
            <a:off x="1486524" y="4072700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9" name="Straight Connector 6"/>
          <p:cNvSpPr>
            <a:spLocks/>
          </p:cNvSpPr>
          <p:nvPr/>
        </p:nvSpPr>
        <p:spPr bwMode="auto">
          <a:xfrm flipV="1">
            <a:off x="1690815" y="4072700"/>
            <a:ext cx="57327" cy="1205964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0" name="Straight Connector 11"/>
          <p:cNvSpPr>
            <a:spLocks/>
          </p:cNvSpPr>
          <p:nvPr/>
        </p:nvSpPr>
        <p:spPr bwMode="auto">
          <a:xfrm flipH="1" flipV="1">
            <a:off x="7084367" y="4072700"/>
            <a:ext cx="45719" cy="1159030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1" name="Straight Connector 14"/>
          <p:cNvSpPr>
            <a:spLocks/>
          </p:cNvSpPr>
          <p:nvPr/>
        </p:nvSpPr>
        <p:spPr bwMode="auto">
          <a:xfrm>
            <a:off x="1679563" y="5198772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3" name="Straight Connector 16"/>
          <p:cNvSpPr>
            <a:spLocks/>
          </p:cNvSpPr>
          <p:nvPr/>
        </p:nvSpPr>
        <p:spPr bwMode="auto">
          <a:xfrm flipH="1">
            <a:off x="1690815" y="4527498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dash"/>
            <a:miter lim="800000"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7150436" y="4067123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Bob</a:t>
            </a:r>
          </a:p>
        </p:txBody>
      </p:sp>
      <p:sp>
        <p:nvSpPr>
          <p:cNvPr id="18" name="Freeform 7"/>
          <p:cNvSpPr>
            <a:spLocks/>
          </p:cNvSpPr>
          <p:nvPr/>
        </p:nvSpPr>
        <p:spPr bwMode="auto">
          <a:xfrm>
            <a:off x="806486" y="4037205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Alice</a:t>
            </a:r>
          </a:p>
        </p:txBody>
      </p:sp>
      <p:pic>
        <p:nvPicPr>
          <p:cNvPr id="31" name="Picture 2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486" y="4458617"/>
            <a:ext cx="538121" cy="820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2" name="Picture 2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562" y="4007451"/>
            <a:ext cx="497384" cy="640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2376749" y="4026148"/>
                <a:ext cx="2066064" cy="47038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sz="2400" i="1" baseline="-25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𝑚𝑜𝑑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𝑝</m:t>
                    </m:r>
                  </m:oMath>
                </a14:m>
                <a:endParaRPr lang="en-US" altLang="en-US" sz="2400" i="1" dirty="0">
                  <a:solidFill>
                    <a:srgbClr val="0000FF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>
          <p:sp>
            <p:nvSpPr>
              <p:cNvPr id="19" name="Freeform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376749" y="4026148"/>
                <a:ext cx="2066064" cy="47038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6"/>
                <a:stretch>
                  <a:fillRect l="-4908" t="-5128" b="-28205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0" name="Freeform 15"/>
              <p:cNvSpPr>
                <a:spLocks/>
              </p:cNvSpPr>
              <p:nvPr/>
            </p:nvSpPr>
            <p:spPr bwMode="auto">
              <a:xfrm>
                <a:off x="3337496" y="4648261"/>
                <a:ext cx="3764478" cy="480513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742950" lvl="1" indent="-285750" eaLnBrk="1" hangingPunct="1"/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2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4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, (m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  <a:sym typeface="Symbol" panose="05050102010706020507" pitchFamily="18" charset="2"/>
                  </a:rPr>
                  <a:t>*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</m:sup>
                    </m:sSubSup>
                  </m:oMath>
                </a14:m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altLang="en-US" sz="2400" dirty="0">
                    <a:cs typeface="Times New Roman" pitchFamily="18" charset="0"/>
                  </a:rPr>
                  <a:t>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mod p)</a:t>
                </a:r>
                <a:endParaRPr lang="en-US" altLang="en-US" sz="22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>
          <p:sp>
            <p:nvSpPr>
              <p:cNvPr id="20" name="Freeform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337496" y="4648261"/>
                <a:ext cx="3764478" cy="480513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7"/>
                <a:stretch>
                  <a:fillRect r="-1007" b="-23684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7122324" y="4500599"/>
            <a:ext cx="11464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dirty="0"/>
              <a:t>Select</a:t>
            </a:r>
          </a:p>
          <a:p>
            <a:r>
              <a:rPr lang="en-US" altLang="en-US" dirty="0"/>
              <a:t>random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135379"/>
      </p:ext>
    </p:extLst>
  </p:cSld>
  <p:clrMapOvr>
    <a:masterClrMapping/>
  </p:clrMapOvr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86163</TotalTime>
  <Words>2333</Words>
  <Application>Microsoft Macintosh PowerPoint</Application>
  <PresentationFormat>On-screen Show (4:3)</PresentationFormat>
  <Paragraphs>335</Paragraphs>
  <Slides>31</Slides>
  <Notes>17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Arial Unicode MS</vt:lpstr>
      <vt:lpstr>Arial</vt:lpstr>
      <vt:lpstr>Cambria Math</vt:lpstr>
      <vt:lpstr>Garamond</vt:lpstr>
      <vt:lpstr>Tahoma</vt:lpstr>
      <vt:lpstr>Times New Roman</vt:lpstr>
      <vt:lpstr>Wingdings</vt:lpstr>
      <vt:lpstr>Edge</vt:lpstr>
      <vt:lpstr>משוואה</vt:lpstr>
      <vt:lpstr>CSE 3400 - Introduction to Computer &amp; Network Security  (aka: Introduction to Cybersecurity)  Lecture 11 Public Key Cryptography– Part II </vt:lpstr>
      <vt:lpstr>Outline</vt:lpstr>
      <vt:lpstr>   Public Key Encryption  </vt:lpstr>
      <vt:lpstr>Public Key Encryption</vt:lpstr>
      <vt:lpstr>Public Key Encryption IND-CPA Security</vt:lpstr>
      <vt:lpstr>Discrete Log-based Encryption</vt:lpstr>
      <vt:lpstr>Turning [DH] to Public Key Cryptosystem</vt:lpstr>
      <vt:lpstr>Turning [DH] to Public Key Cryptosystem</vt:lpstr>
      <vt:lpstr>ElGamal Public Key Encyption </vt:lpstr>
      <vt:lpstr>ElGamal Public Key Encryption </vt:lpstr>
      <vt:lpstr>ElGamal Public Key Cryptosystem </vt:lpstr>
      <vt:lpstr>ElGamal PKC: homomorphism</vt:lpstr>
      <vt:lpstr>Fully-homomorphic Encryption?  </vt:lpstr>
      <vt:lpstr>RSA Public Key Encryption</vt:lpstr>
      <vt:lpstr>RSA Public Key Cryptosystem</vt:lpstr>
      <vt:lpstr>The RSA Problem and Assumption</vt:lpstr>
      <vt:lpstr>RSA PKC Security</vt:lpstr>
      <vt:lpstr>Padding RSA</vt:lpstr>
      <vt:lpstr>Optimal Asymmetric Encryption Padding (OAEP) </vt:lpstr>
      <vt:lpstr>How does Bob know Alice’s public key?</vt:lpstr>
      <vt:lpstr>   Digital Signature  </vt:lpstr>
      <vt:lpstr>Public Key Digital Signatures</vt:lpstr>
      <vt:lpstr>Digital Signatures Security: Unforgeability</vt:lpstr>
      <vt:lpstr>Digital Signature Scheme Definition</vt:lpstr>
      <vt:lpstr>Digital Signature Scheme Security</vt:lpstr>
      <vt:lpstr>RSA Signatures</vt:lpstr>
      <vt:lpstr>The Hash-then-Sign Paradigm</vt:lpstr>
      <vt:lpstr>Discrete-Log Digital Signature? </vt:lpstr>
      <vt:lpstr>ElGamal signatures</vt:lpstr>
      <vt:lpstr>Covered Material From the Textbook</vt:lpstr>
      <vt:lpstr>PowerPoint Presentation</vt:lpstr>
    </vt:vector>
  </TitlesOfParts>
  <Company>CS dept, Bar Ilan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Ghada Almashaqbeh</cp:lastModifiedBy>
  <cp:revision>634</cp:revision>
  <cp:lastPrinted>1601-01-01T00:00:00Z</cp:lastPrinted>
  <dcterms:created xsi:type="dcterms:W3CDTF">2003-03-23T06:19:47Z</dcterms:created>
  <dcterms:modified xsi:type="dcterms:W3CDTF">2021-03-27T21:15:20Z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